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handoutMasterIdLst>
    <p:handoutMasterId r:id="rId53"/>
  </p:handoutMasterIdLst>
  <p:sldIdLst>
    <p:sldId id="257" r:id="rId2"/>
    <p:sldId id="259" r:id="rId3"/>
    <p:sldId id="268" r:id="rId4"/>
    <p:sldId id="272" r:id="rId5"/>
    <p:sldId id="271" r:id="rId6"/>
    <p:sldId id="273" r:id="rId7"/>
    <p:sldId id="274" r:id="rId8"/>
    <p:sldId id="310" r:id="rId9"/>
    <p:sldId id="311" r:id="rId10"/>
    <p:sldId id="319" r:id="rId11"/>
    <p:sldId id="317" r:id="rId12"/>
    <p:sldId id="276" r:id="rId13"/>
    <p:sldId id="277" r:id="rId14"/>
    <p:sldId id="278" r:id="rId15"/>
    <p:sldId id="318" r:id="rId16"/>
    <p:sldId id="280" r:id="rId17"/>
    <p:sldId id="279" r:id="rId18"/>
    <p:sldId id="316" r:id="rId19"/>
    <p:sldId id="281" r:id="rId20"/>
    <p:sldId id="282" r:id="rId21"/>
    <p:sldId id="283" r:id="rId22"/>
    <p:sldId id="284" r:id="rId23"/>
    <p:sldId id="286" r:id="rId24"/>
    <p:sldId id="287" r:id="rId25"/>
    <p:sldId id="288" r:id="rId26"/>
    <p:sldId id="289" r:id="rId27"/>
    <p:sldId id="290" r:id="rId28"/>
    <p:sldId id="291" r:id="rId29"/>
    <p:sldId id="292" r:id="rId30"/>
    <p:sldId id="293" r:id="rId31"/>
    <p:sldId id="294" r:id="rId32"/>
    <p:sldId id="295" r:id="rId33"/>
    <p:sldId id="296" r:id="rId34"/>
    <p:sldId id="313" r:id="rId35"/>
    <p:sldId id="314" r:id="rId36"/>
    <p:sldId id="315" r:id="rId37"/>
    <p:sldId id="299" r:id="rId38"/>
    <p:sldId id="300" r:id="rId39"/>
    <p:sldId id="301" r:id="rId40"/>
    <p:sldId id="302" r:id="rId41"/>
    <p:sldId id="303" r:id="rId42"/>
    <p:sldId id="304" r:id="rId43"/>
    <p:sldId id="305" r:id="rId44"/>
    <p:sldId id="306" r:id="rId45"/>
    <p:sldId id="307" r:id="rId46"/>
    <p:sldId id="308" r:id="rId47"/>
    <p:sldId id="262" r:id="rId48"/>
    <p:sldId id="264" r:id="rId49"/>
    <p:sldId id="265" r:id="rId50"/>
    <p:sldId id="31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55031-9676-4EE4-93F9-50FC21C807AA}" type="datetimeFigureOut">
              <a:rPr lang="en-US" smtClean="0"/>
              <a:t>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3907C-7F99-4EA4-A98F-D41D613B0DBF}" type="slidenum">
              <a:rPr lang="en-US" smtClean="0"/>
              <a:t>‹#›</a:t>
            </a:fld>
            <a:endParaRPr lang="en-US"/>
          </a:p>
        </p:txBody>
      </p:sp>
    </p:spTree>
    <p:extLst>
      <p:ext uri="{BB962C8B-B14F-4D97-AF65-F5344CB8AC3E}">
        <p14:creationId xmlns:p14="http://schemas.microsoft.com/office/powerpoint/2010/main" val="179370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A4600-6D29-44E5-BDAC-E0B5EF24C347}"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78FC4-073E-4FBD-837E-EFA5336B2D38}" type="slidenum">
              <a:rPr lang="en-US" smtClean="0"/>
              <a:t>‹#›</a:t>
            </a:fld>
            <a:endParaRPr lang="en-US"/>
          </a:p>
        </p:txBody>
      </p:sp>
    </p:spTree>
    <p:extLst>
      <p:ext uri="{BB962C8B-B14F-4D97-AF65-F5344CB8AC3E}">
        <p14:creationId xmlns:p14="http://schemas.microsoft.com/office/powerpoint/2010/main" val="37219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F6EB28-7C3A-482E-9F01-F5B3C9C3512C}" type="datetime1">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83083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1417C-CA97-4532-9D04-41AF4EE017FA}" type="datetime1">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54295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B9166-FED1-4F98-BF9A-6BAE620783C7}" type="datetime1">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853578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90034" y="547688"/>
            <a:ext cx="11461751" cy="7477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422400" y="2057400"/>
            <a:ext cx="10363200" cy="4114800"/>
          </a:xfrm>
        </p:spPr>
        <p:txBody>
          <a:bodyPr/>
          <a:lstStyle/>
          <a:p>
            <a:endParaRPr lang="en-US"/>
          </a:p>
        </p:txBody>
      </p:sp>
      <p:sp>
        <p:nvSpPr>
          <p:cNvPr id="4" name="Date Placeholder 3"/>
          <p:cNvSpPr>
            <a:spLocks noGrp="1"/>
          </p:cNvSpPr>
          <p:nvPr>
            <p:ph type="dt" sz="half" idx="10"/>
          </p:nvPr>
        </p:nvSpPr>
        <p:spPr>
          <a:xfrm>
            <a:off x="1422400" y="6324600"/>
            <a:ext cx="2540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673600" y="63246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9245600" y="6324600"/>
            <a:ext cx="2540000" cy="457200"/>
          </a:xfrm>
        </p:spPr>
        <p:txBody>
          <a:bodyPr/>
          <a:lstStyle>
            <a:lvl1pPr>
              <a:defRPr/>
            </a:lvl1pPr>
          </a:lstStyle>
          <a:p>
            <a:fld id="{02370963-F53F-4FC6-B751-3A69385E3034}" type="slidenum">
              <a:rPr lang="en-US" altLang="en-US"/>
              <a:pPr/>
              <a:t>‹#›</a:t>
            </a:fld>
            <a:endParaRPr lang="en-US" altLang="en-US"/>
          </a:p>
        </p:txBody>
      </p:sp>
    </p:spTree>
    <p:extLst>
      <p:ext uri="{BB962C8B-B14F-4D97-AF65-F5344CB8AC3E}">
        <p14:creationId xmlns:p14="http://schemas.microsoft.com/office/powerpoint/2010/main" val="28086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FB94A-2270-4514-AFC7-58285840288B}" type="datetime1">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39021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23816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D350ED-5A6F-4EEF-8F9D-1EE013715878}" type="datetime1">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11299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B61459-54E3-436A-9594-D0DBFCDD67C8}" type="datetime1">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73260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B5A796-0741-41D1-B56A-6D1921F76EB2}" type="datetime1">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847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93250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88776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82180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A60F-C607-44A5-AB0C-D72C4C171CCC}" type="datetime1">
              <a:rPr lang="en-US" smtClean="0"/>
              <a:t>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5863-2509-495E-A4D3-2D1EB08AA326}" type="slidenum">
              <a:rPr lang="en-US" smtClean="0"/>
              <a:t>‹#›</a:t>
            </a:fld>
            <a:endParaRPr lang="en-US"/>
          </a:p>
        </p:txBody>
      </p:sp>
    </p:spTree>
    <p:extLst>
      <p:ext uri="{BB962C8B-B14F-4D97-AF65-F5344CB8AC3E}">
        <p14:creationId xmlns:p14="http://schemas.microsoft.com/office/powerpoint/2010/main" val="194822021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png"/><Relationship Id="rId5" Type="http://schemas.openxmlformats.org/officeDocument/2006/relationships/oleObject" Target="../embeddings/oleObject7.bin"/><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722" y="381001"/>
            <a:ext cx="11798710" cy="523220"/>
          </a:xfrm>
          <a:prstGeom prst="rect">
            <a:avLst/>
          </a:prstGeom>
          <a:noFill/>
        </p:spPr>
        <p:txBody>
          <a:bodyPr wrap="square" rtlCol="0">
            <a:spAutoFit/>
          </a:bodyPr>
          <a:lstStyle/>
          <a:p>
            <a:pPr algn="ctr"/>
            <a:r>
              <a:rPr lang="en-US" sz="2800" dirty="0">
                <a:latin typeface="Bookman Old Style" panose="02050604050505020204" pitchFamily="18" charset="0"/>
              </a:rPr>
              <a:t>RUNGTA COLLEGE OF DENTAL SCIENCES &amp; RESEARCH </a:t>
            </a:r>
          </a:p>
        </p:txBody>
      </p:sp>
      <p:sp>
        <p:nvSpPr>
          <p:cNvPr id="4" name="TextBox 3"/>
          <p:cNvSpPr txBox="1"/>
          <p:nvPr/>
        </p:nvSpPr>
        <p:spPr>
          <a:xfrm>
            <a:off x="145141" y="3234342"/>
            <a:ext cx="11152123" cy="1200329"/>
          </a:xfrm>
          <a:prstGeom prst="rect">
            <a:avLst/>
          </a:prstGeom>
          <a:noFill/>
        </p:spPr>
        <p:txBody>
          <a:bodyPr wrap="square" rtlCol="0">
            <a:spAutoFit/>
          </a:bodyPr>
          <a:lstStyle/>
          <a:p>
            <a:pPr algn="ctr"/>
            <a:r>
              <a:rPr lang="en-US" sz="3600" dirty="0" smtClean="0">
                <a:latin typeface="Bookman Old Style" panose="02050604050505020204" pitchFamily="18" charset="0"/>
              </a:rPr>
              <a:t> TERMINOLOGIES </a:t>
            </a:r>
          </a:p>
          <a:p>
            <a:pPr algn="ctr"/>
            <a:r>
              <a:rPr lang="en-US" sz="3600" dirty="0" smtClean="0">
                <a:latin typeface="Bookman Old Style" panose="02050604050505020204" pitchFamily="18" charset="0"/>
              </a:rPr>
              <a:t>IN FIXED PROSTHODONTICS </a:t>
            </a:r>
            <a:endParaRPr lang="en-US" sz="3600" dirty="0">
              <a:latin typeface="Bookman Old Style" panose="02050604050505020204" pitchFamily="18" charset="0"/>
            </a:endParaRPr>
          </a:p>
        </p:txBody>
      </p:sp>
      <p:sp>
        <p:nvSpPr>
          <p:cNvPr id="6" name="TextBox 5"/>
          <p:cNvSpPr txBox="1"/>
          <p:nvPr/>
        </p:nvSpPr>
        <p:spPr>
          <a:xfrm>
            <a:off x="203200" y="5715000"/>
            <a:ext cx="11393714" cy="523220"/>
          </a:xfrm>
          <a:prstGeom prst="rect">
            <a:avLst/>
          </a:prstGeom>
          <a:noFill/>
        </p:spPr>
        <p:txBody>
          <a:bodyPr wrap="square" rtlCol="0">
            <a:spAutoFit/>
          </a:bodyPr>
          <a:lstStyle/>
          <a:p>
            <a:pPr algn="ctr"/>
            <a:r>
              <a:rPr lang="en-US" sz="2800" dirty="0">
                <a:latin typeface="Bookman Old Style" panose="02050604050505020204" pitchFamily="18" charset="0"/>
              </a:rPr>
              <a:t>DEPARTMENT </a:t>
            </a:r>
            <a:r>
              <a:rPr lang="en-US" sz="2800" dirty="0" smtClean="0">
                <a:latin typeface="Bookman Old Style" panose="02050604050505020204" pitchFamily="18" charset="0"/>
              </a:rPr>
              <a:t>OF PROSTHODONTICS AND CROWN &amp; BRIDGE   </a:t>
            </a:r>
            <a:endParaRPr lang="en-US" sz="2800" dirty="0">
              <a:latin typeface="Bookman Old Style" panose="020506040505050202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4896463" y="973627"/>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latin typeface="Bookman Old Style" panose="02050604050505020204" pitchFamily="18" charset="0"/>
              </a:rPr>
              <a:pPr/>
              <a:t>1</a:t>
            </a:fld>
            <a:endParaRPr lang="en-US" dirty="0">
              <a:latin typeface="Bookman Old Style" panose="02050604050505020204" pitchFamily="18" charset="0"/>
            </a:endParaRPr>
          </a:p>
        </p:txBody>
      </p:sp>
      <p:sp>
        <p:nvSpPr>
          <p:cNvPr id="9" name="TextBox 8"/>
          <p:cNvSpPr txBox="1"/>
          <p:nvPr/>
        </p:nvSpPr>
        <p:spPr>
          <a:xfrm>
            <a:off x="355600" y="4923504"/>
            <a:ext cx="11393714" cy="523220"/>
          </a:xfrm>
          <a:prstGeom prst="rect">
            <a:avLst/>
          </a:prstGeom>
          <a:noFill/>
        </p:spPr>
        <p:txBody>
          <a:bodyPr wrap="square" rtlCol="0">
            <a:spAutoFit/>
          </a:bodyPr>
          <a:lstStyle/>
          <a:p>
            <a:pPr algn="r"/>
            <a:r>
              <a:rPr lang="en-US" sz="2800" dirty="0" smtClean="0">
                <a:latin typeface="Bookman Old Style" panose="02050604050505020204" pitchFamily="18" charset="0"/>
              </a:rPr>
              <a:t>Dr. Jagadeesh H G Professor &amp; HOD </a:t>
            </a:r>
            <a:endParaRPr lang="en-US" sz="2800" dirty="0">
              <a:latin typeface="Bookman Old Style" panose="02050604050505020204" pitchFamily="18" charset="0"/>
            </a:endParaRPr>
          </a:p>
        </p:txBody>
      </p:sp>
    </p:spTree>
    <p:extLst>
      <p:ext uri="{BB962C8B-B14F-4D97-AF65-F5344CB8AC3E}">
        <p14:creationId xmlns:p14="http://schemas.microsoft.com/office/powerpoint/2010/main" val="130744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t>10</a:t>
            </a:fld>
            <a:endParaRPr lang="en-US"/>
          </a:p>
        </p:txBody>
      </p:sp>
      <p:pic>
        <p:nvPicPr>
          <p:cNvPr id="21506" name="Picture 2" descr="Prosthodontics (Crown, Bridges &amp; Dentures) | Singhvi Dental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56" y="1968576"/>
            <a:ext cx="6073344" cy="271260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mile Care Centre-Dental Cli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178" y="2011322"/>
            <a:ext cx="3952749" cy="395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5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990"/>
          </a:xfrm>
        </p:spPr>
        <p:txBody>
          <a:bodyPr/>
          <a:lstStyle/>
          <a:p>
            <a:r>
              <a:rPr lang="en-US" dirty="0" smtClean="0"/>
              <a:t>History </a:t>
            </a:r>
            <a:endParaRPr lang="en-US" dirty="0"/>
          </a:p>
        </p:txBody>
      </p:sp>
      <p:sp>
        <p:nvSpPr>
          <p:cNvPr id="4" name="Slide Number Placeholder 3"/>
          <p:cNvSpPr>
            <a:spLocks noGrp="1"/>
          </p:cNvSpPr>
          <p:nvPr>
            <p:ph type="sldNum" sz="quarter" idx="12"/>
          </p:nvPr>
        </p:nvSpPr>
        <p:spPr/>
        <p:txBody>
          <a:bodyPr/>
          <a:lstStyle/>
          <a:p>
            <a:fld id="{72795863-2509-495E-A4D3-2D1EB08AA326}" type="slidenum">
              <a:rPr lang="en-US" smtClean="0"/>
              <a:t>11</a:t>
            </a:fld>
            <a:endParaRPr lang="en-US"/>
          </a:p>
        </p:txBody>
      </p:sp>
      <p:pic>
        <p:nvPicPr>
          <p:cNvPr id="5" name="Content Placeholder 19" descr="A close-up of a human skull&#10;&#10;Description automatically generated with medium confidence">
            <a:extLst>
              <a:ext uri="{FF2B5EF4-FFF2-40B4-BE49-F238E27FC236}">
                <a16:creationId xmlns:a16="http://schemas.microsoft.com/office/drawing/2014/main" id="{7284977D-46CE-46F4-9BCF-7EE77D75B214}"/>
              </a:ext>
            </a:extLst>
          </p:cNvPr>
          <p:cNvPicPr>
            <a:picLocks noGrp="1" noChangeAspect="1"/>
          </p:cNvPicPr>
          <p:nvPr>
            <p:ph idx="1"/>
          </p:nvPr>
        </p:nvPicPr>
        <p:blipFill>
          <a:blip r:embed="rId2"/>
          <a:stretch>
            <a:fillRect/>
          </a:stretch>
        </p:blipFill>
        <p:spPr>
          <a:xfrm>
            <a:off x="175462" y="1828800"/>
            <a:ext cx="4160986" cy="331838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Picture 5">
            <a:extLst>
              <a:ext uri="{FF2B5EF4-FFF2-40B4-BE49-F238E27FC236}">
                <a16:creationId xmlns:a16="http://schemas.microsoft.com/office/drawing/2014/main" id="{E14B212F-30EA-4072-B76E-4E3FB2AEE5BA}"/>
              </a:ext>
            </a:extLst>
          </p:cNvPr>
          <p:cNvPicPr>
            <a:picLocks noChangeAspect="1"/>
          </p:cNvPicPr>
          <p:nvPr/>
        </p:nvPicPr>
        <p:blipFill rotWithShape="1">
          <a:blip r:embed="rId3"/>
          <a:srcRect l="11878" t="10829" r="14051" b="5885"/>
          <a:stretch/>
        </p:blipFill>
        <p:spPr>
          <a:xfrm>
            <a:off x="4889744" y="639612"/>
            <a:ext cx="3280862" cy="2861033"/>
          </a:xfrm>
          <a:prstGeom prst="rect">
            <a:avLst/>
          </a:prstGeom>
        </p:spPr>
      </p:pic>
      <p:pic>
        <p:nvPicPr>
          <p:cNvPr id="7" name="Picture 6" descr="A picture containing indoor, sliced, several&#10;&#10;Description automatically generated">
            <a:extLst>
              <a:ext uri="{FF2B5EF4-FFF2-40B4-BE49-F238E27FC236}">
                <a16:creationId xmlns:a16="http://schemas.microsoft.com/office/drawing/2014/main" id="{8F12FE5D-0797-46DA-916C-4BF49A936060}"/>
              </a:ext>
            </a:extLst>
          </p:cNvPr>
          <p:cNvPicPr>
            <a:picLocks noChangeAspect="1"/>
          </p:cNvPicPr>
          <p:nvPr/>
        </p:nvPicPr>
        <p:blipFill rotWithShape="1">
          <a:blip r:embed="rId4"/>
          <a:srcRect l="12027" t="9000" r="8625" b="14502"/>
          <a:stretch/>
        </p:blipFill>
        <p:spPr>
          <a:xfrm>
            <a:off x="5124718" y="3967317"/>
            <a:ext cx="2995715" cy="2724498"/>
          </a:xfrm>
          <a:prstGeom prst="rect">
            <a:avLst/>
          </a:prstGeom>
        </p:spPr>
      </p:pic>
      <p:pic>
        <p:nvPicPr>
          <p:cNvPr id="8" name="Picture 7" descr="A picture containing indoor, bread&#10;&#10;Description automatically generated">
            <a:extLst>
              <a:ext uri="{FF2B5EF4-FFF2-40B4-BE49-F238E27FC236}">
                <a16:creationId xmlns:a16="http://schemas.microsoft.com/office/drawing/2014/main" id="{AB86FE99-A3D1-47F7-A688-87E81A558BD4}"/>
              </a:ext>
            </a:extLst>
          </p:cNvPr>
          <p:cNvPicPr>
            <a:picLocks noChangeAspect="1"/>
          </p:cNvPicPr>
          <p:nvPr/>
        </p:nvPicPr>
        <p:blipFill>
          <a:blip r:embed="rId5"/>
          <a:stretch>
            <a:fillRect/>
          </a:stretch>
        </p:blipFill>
        <p:spPr>
          <a:xfrm>
            <a:off x="8332839" y="1686227"/>
            <a:ext cx="3628103" cy="2978982"/>
          </a:xfrm>
          <a:prstGeom prst="rect">
            <a:avLst/>
          </a:prstGeom>
        </p:spPr>
      </p:pic>
    </p:spTree>
    <p:extLst>
      <p:ext uri="{BB962C8B-B14F-4D97-AF65-F5344CB8AC3E}">
        <p14:creationId xmlns:p14="http://schemas.microsoft.com/office/powerpoint/2010/main" val="200965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5470" y="269178"/>
            <a:ext cx="11592233" cy="1279403"/>
          </a:xfrm>
          <a:solidFill>
            <a:schemeClr val="folHlink"/>
          </a:solidFill>
        </p:spPr>
        <p:txBody>
          <a:bodyPr/>
          <a:lstStyle/>
          <a:p>
            <a:pPr algn="ctr"/>
            <a:r>
              <a:rPr lang="en-US" altLang="en-US" sz="3600" b="1" dirty="0">
                <a:latin typeface="Book Antiqua" panose="02040602050305030304" pitchFamily="18" charset="0"/>
              </a:rPr>
              <a:t>PARTS OF A FIXED PARTIAL DENTURE</a:t>
            </a:r>
          </a:p>
        </p:txBody>
      </p:sp>
      <p:sp>
        <p:nvSpPr>
          <p:cNvPr id="7187" name="Text Box 19"/>
          <p:cNvSpPr txBox="1">
            <a:spLocks noChangeArrowheads="1"/>
          </p:cNvSpPr>
          <p:nvPr/>
        </p:nvSpPr>
        <p:spPr bwMode="auto">
          <a:xfrm>
            <a:off x="10107061" y="2588342"/>
            <a:ext cx="195417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en-US" altLang="en-US" sz="2800" b="1" dirty="0">
                <a:latin typeface="Book Antiqua" panose="02040602050305030304" pitchFamily="18" charset="0"/>
              </a:rPr>
              <a:t>Pontic</a:t>
            </a:r>
          </a:p>
          <a:p>
            <a:pPr>
              <a:spcBef>
                <a:spcPct val="50000"/>
              </a:spcBef>
            </a:pPr>
            <a:r>
              <a:rPr lang="en-US" altLang="en-US" sz="2800" b="1" dirty="0">
                <a:latin typeface="Book Antiqua" panose="02040602050305030304" pitchFamily="18" charset="0"/>
              </a:rPr>
              <a:t>Retainer</a:t>
            </a:r>
          </a:p>
          <a:p>
            <a:pPr>
              <a:spcBef>
                <a:spcPct val="50000"/>
              </a:spcBef>
            </a:pPr>
            <a:r>
              <a:rPr lang="en-US" altLang="en-US" sz="2800" b="1" dirty="0">
                <a:latin typeface="Book Antiqua" panose="02040602050305030304" pitchFamily="18" charset="0"/>
              </a:rPr>
              <a:t>Connector</a:t>
            </a:r>
          </a:p>
        </p:txBody>
      </p:sp>
      <p:sp>
        <p:nvSpPr>
          <p:cNvPr id="14" name="object 15"/>
          <p:cNvSpPr/>
          <p:nvPr/>
        </p:nvSpPr>
        <p:spPr>
          <a:xfrm>
            <a:off x="5767602" y="2066195"/>
            <a:ext cx="4343400" cy="3283045"/>
          </a:xfrm>
          <a:prstGeom prst="rect">
            <a:avLst/>
          </a:prstGeom>
          <a:blipFill>
            <a:blip r:embed="rId2" cstate="print"/>
            <a:stretch>
              <a:fillRect/>
            </a:stretch>
          </a:blipFill>
        </p:spPr>
        <p:txBody>
          <a:bodyPr wrap="square" lIns="0" tIns="0" rIns="0" bIns="0" rtlCol="0"/>
          <a:lstStyle/>
          <a:p>
            <a:endParaRPr>
              <a:solidFill>
                <a:srgbClr val="00B050"/>
              </a:solidFill>
            </a:endParaRPr>
          </a:p>
        </p:txBody>
      </p:sp>
      <p:pic>
        <p:nvPicPr>
          <p:cNvPr id="2" name="Picture 1"/>
          <p:cNvPicPr>
            <a:picLocks noChangeAspect="1"/>
          </p:cNvPicPr>
          <p:nvPr/>
        </p:nvPicPr>
        <p:blipFill rotWithShape="1">
          <a:blip r:embed="rId3"/>
          <a:srcRect l="35197" t="39756" r="31875" b="21494"/>
          <a:stretch/>
        </p:blipFill>
        <p:spPr>
          <a:xfrm>
            <a:off x="137160" y="1899665"/>
            <a:ext cx="4800600" cy="3068575"/>
          </a:xfrm>
          <a:prstGeom prst="rect">
            <a:avLst/>
          </a:prstGeom>
        </p:spPr>
      </p:pic>
      <p:sp>
        <p:nvSpPr>
          <p:cNvPr id="16" name="Text Box 12"/>
          <p:cNvSpPr txBox="1">
            <a:spLocks noChangeArrowheads="1"/>
          </p:cNvSpPr>
          <p:nvPr/>
        </p:nvSpPr>
        <p:spPr bwMode="auto">
          <a:xfrm>
            <a:off x="7208520" y="3733799"/>
            <a:ext cx="1386840"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smtClean="0">
                <a:solidFill>
                  <a:srgbClr val="00B050"/>
                </a:solidFill>
                <a:latin typeface="Book Antiqua" panose="02040602050305030304" pitchFamily="18" charset="0"/>
              </a:rPr>
              <a:t> Edentulous </a:t>
            </a:r>
            <a:r>
              <a:rPr lang="en-US" altLang="en-US" b="1" dirty="0" smtClean="0">
                <a:solidFill>
                  <a:srgbClr val="00B050"/>
                </a:solidFill>
                <a:latin typeface="Book Antiqua" panose="02040602050305030304" pitchFamily="18" charset="0"/>
              </a:rPr>
              <a:t>Ridge</a:t>
            </a:r>
            <a:endParaRPr lang="en-US" altLang="en-US" b="1" dirty="0">
              <a:solidFill>
                <a:srgbClr val="00B050"/>
              </a:solidFill>
              <a:latin typeface="Book Antiqua" panose="02040602050305030304" pitchFamily="18" charset="0"/>
            </a:endParaRPr>
          </a:p>
        </p:txBody>
      </p:sp>
    </p:spTree>
    <p:extLst>
      <p:ext uri="{BB962C8B-B14F-4D97-AF65-F5344CB8AC3E}">
        <p14:creationId xmlns:p14="http://schemas.microsoft.com/office/powerpoint/2010/main" val="2001158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43899" y="571137"/>
            <a:ext cx="3076832" cy="579232"/>
          </a:xfrm>
          <a:solidFill>
            <a:schemeClr val="folHlink"/>
          </a:solidFill>
        </p:spPr>
        <p:txBody>
          <a:bodyPr/>
          <a:lstStyle/>
          <a:p>
            <a:pPr algn="ctr"/>
            <a:r>
              <a:rPr lang="en-US" altLang="en-US" sz="3200" b="1" dirty="0">
                <a:latin typeface="Book Antiqua" panose="02040602050305030304" pitchFamily="18" charset="0"/>
              </a:rPr>
              <a:t>PONTIC</a:t>
            </a:r>
          </a:p>
        </p:txBody>
      </p:sp>
      <p:sp>
        <p:nvSpPr>
          <p:cNvPr id="8195" name="Rectangle 3"/>
          <p:cNvSpPr>
            <a:spLocks noGrp="1" noChangeArrowheads="1"/>
          </p:cNvSpPr>
          <p:nvPr>
            <p:ph idx="1"/>
          </p:nvPr>
        </p:nvSpPr>
        <p:spPr>
          <a:xfrm>
            <a:off x="427703" y="1489588"/>
            <a:ext cx="11326762" cy="1843548"/>
          </a:xfrm>
        </p:spPr>
        <p:txBody>
          <a:bodyPr>
            <a:normAutofit fontScale="92500" lnSpcReduction="10000"/>
          </a:bodyPr>
          <a:lstStyle/>
          <a:p>
            <a:pPr marL="12700">
              <a:lnSpc>
                <a:spcPct val="100000"/>
              </a:lnSpc>
              <a:spcBef>
                <a:spcPts val="980"/>
              </a:spcBef>
            </a:pPr>
            <a:r>
              <a:rPr lang="en-US" altLang="en-US" sz="3200" b="1" dirty="0">
                <a:latin typeface="Bookman Old Style" panose="02050604050505020204" pitchFamily="18" charset="0"/>
              </a:rPr>
              <a:t>	</a:t>
            </a:r>
            <a:r>
              <a:rPr lang="en-US" sz="3200" dirty="0" smtClean="0">
                <a:latin typeface="Bookman Old Style" panose="02050604050505020204" pitchFamily="18" charset="0"/>
              </a:rPr>
              <a:t>An </a:t>
            </a:r>
            <a:r>
              <a:rPr lang="en-US" sz="3200" dirty="0">
                <a:latin typeface="Bookman Old Style" panose="02050604050505020204" pitchFamily="18" charset="0"/>
              </a:rPr>
              <a:t>artificial teeth on a fixed partial denture that replaces missing natural teeth, restores it’s function and usually fills the space previously filled by the natural teeth. ( GPT </a:t>
            </a:r>
            <a:r>
              <a:rPr lang="en-US" sz="3600" dirty="0">
                <a:latin typeface="Bookman Old Style" panose="02050604050505020204" pitchFamily="18" charset="0"/>
              </a:rPr>
              <a:t>9</a:t>
            </a:r>
            <a:r>
              <a:rPr lang="en-US" sz="3200" dirty="0">
                <a:latin typeface="Bookman Old Style" panose="02050604050505020204" pitchFamily="18" charset="0"/>
              </a:rPr>
              <a:t> )</a:t>
            </a:r>
            <a:endParaRPr lang="en-US" sz="3200" dirty="0">
              <a:latin typeface="Bookman Old Style" panose="02050604050505020204" pitchFamily="18" charset="0"/>
              <a:cs typeface="Times New Roman"/>
            </a:endParaRPr>
          </a:p>
        </p:txBody>
      </p:sp>
      <p:sp>
        <p:nvSpPr>
          <p:cNvPr id="4" name="Rectangle 2"/>
          <p:cNvSpPr txBox="1">
            <a:spLocks noChangeArrowheads="1"/>
          </p:cNvSpPr>
          <p:nvPr/>
        </p:nvSpPr>
        <p:spPr>
          <a:xfrm>
            <a:off x="604683" y="3598606"/>
            <a:ext cx="3952569" cy="722669"/>
          </a:xfrm>
          <a:prstGeom prst="rect">
            <a:avLst/>
          </a:prstGeom>
          <a:solidFill>
            <a:schemeClr val="folHlink"/>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smtClean="0">
                <a:latin typeface="Book Antiqua" panose="02040602050305030304" pitchFamily="18" charset="0"/>
              </a:rPr>
              <a:t>Connectors</a:t>
            </a:r>
            <a:endParaRPr lang="en-US" altLang="en-US" sz="3600" dirty="0">
              <a:latin typeface="Book Antiqua" panose="02040602050305030304" pitchFamily="18" charset="0"/>
            </a:endParaRPr>
          </a:p>
        </p:txBody>
      </p:sp>
      <p:sp>
        <p:nvSpPr>
          <p:cNvPr id="5" name="Rectangle 3"/>
          <p:cNvSpPr txBox="1">
            <a:spLocks noChangeArrowheads="1"/>
          </p:cNvSpPr>
          <p:nvPr/>
        </p:nvSpPr>
        <p:spPr>
          <a:xfrm>
            <a:off x="255853" y="4380271"/>
            <a:ext cx="11424869" cy="1317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en-US" sz="3200" dirty="0" smtClean="0">
                <a:latin typeface="Book Antiqua" panose="02040602050305030304" pitchFamily="18" charset="0"/>
              </a:rPr>
              <a:t> That portion of a FPD that unites the retainers and the pontic</a:t>
            </a:r>
          </a:p>
          <a:p>
            <a:pPr algn="just">
              <a:lnSpc>
                <a:spcPct val="120000"/>
              </a:lnSpc>
              <a:buFontTx/>
              <a:buNone/>
            </a:pPr>
            <a:r>
              <a:rPr lang="en-US" altLang="en-US" sz="3200" dirty="0" smtClean="0">
                <a:latin typeface="Book Antiqua" panose="02040602050305030304" pitchFamily="18" charset="0"/>
              </a:rPr>
              <a:t>				</a:t>
            </a:r>
            <a:endParaRPr lang="en-US" altLang="en-US" sz="3200" dirty="0">
              <a:latin typeface="Book Antiqua" panose="02040602050305030304" pitchFamily="18" charset="0"/>
            </a:endParaRPr>
          </a:p>
        </p:txBody>
      </p:sp>
    </p:spTree>
    <p:extLst>
      <p:ext uri="{BB962C8B-B14F-4D97-AF65-F5344CB8AC3E}">
        <p14:creationId xmlns:p14="http://schemas.microsoft.com/office/powerpoint/2010/main" val="372138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62633" y="752169"/>
            <a:ext cx="4644412" cy="645140"/>
          </a:xfrm>
          <a:solidFill>
            <a:schemeClr val="folHlink"/>
          </a:solidFill>
        </p:spPr>
        <p:txBody>
          <a:bodyPr/>
          <a:lstStyle/>
          <a:p>
            <a:pPr algn="ctr"/>
            <a:r>
              <a:rPr lang="en-US" altLang="en-US" sz="3500" b="1" dirty="0">
                <a:latin typeface="Book Antiqua" panose="02040602050305030304" pitchFamily="18" charset="0"/>
              </a:rPr>
              <a:t>RETAINER</a:t>
            </a:r>
          </a:p>
        </p:txBody>
      </p:sp>
      <p:sp>
        <p:nvSpPr>
          <p:cNvPr id="18435" name="Rectangle 3"/>
          <p:cNvSpPr>
            <a:spLocks noGrp="1" noChangeArrowheads="1"/>
          </p:cNvSpPr>
          <p:nvPr>
            <p:ph idx="1"/>
          </p:nvPr>
        </p:nvSpPr>
        <p:spPr>
          <a:xfrm>
            <a:off x="545689" y="1676400"/>
            <a:ext cx="11017045" cy="4114800"/>
          </a:xfrm>
        </p:spPr>
        <p:txBody>
          <a:bodyPr/>
          <a:lstStyle/>
          <a:p>
            <a:pPr algn="just">
              <a:lnSpc>
                <a:spcPct val="150000"/>
              </a:lnSpc>
            </a:pPr>
            <a:r>
              <a:rPr lang="en-US" altLang="en-US" dirty="0">
                <a:latin typeface="Book Antiqua" panose="02040602050305030304" pitchFamily="18" charset="0"/>
              </a:rPr>
              <a:t> It is that part of FPD that unites the abutment(s) to the reminder of the restorations or the restoration that are cemented onto the prepared tooth / abutment. It replaces either external/internal surface of the crown, part of the crown or the complete crown.</a:t>
            </a:r>
          </a:p>
        </p:txBody>
      </p:sp>
    </p:spTree>
    <p:extLst>
      <p:ext uri="{BB962C8B-B14F-4D97-AF65-F5344CB8AC3E}">
        <p14:creationId xmlns:p14="http://schemas.microsoft.com/office/powerpoint/2010/main" val="983514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subTitle" idx="1"/>
          </p:nvPr>
        </p:nvSpPr>
        <p:spPr>
          <a:xfrm>
            <a:off x="324465" y="2256503"/>
            <a:ext cx="11253019" cy="2993923"/>
          </a:xfrm>
        </p:spPr>
        <p:txBody>
          <a:bodyPr>
            <a:noAutofit/>
          </a:bodyPr>
          <a:lstStyle/>
          <a:p>
            <a:pPr algn="l">
              <a:lnSpc>
                <a:spcPct val="150000"/>
              </a:lnSpc>
            </a:pPr>
            <a:r>
              <a:rPr lang="en-US" altLang="en-US" sz="3600" dirty="0">
                <a:latin typeface="Bookman Old Style" panose="02050604050505020204" pitchFamily="18" charset="0"/>
              </a:rPr>
              <a:t>A tooth, a portion of a tooth, or that portion of dental implant that serves to support &amp; or retain a prosthesis.</a:t>
            </a:r>
          </a:p>
        </p:txBody>
      </p:sp>
      <p:sp>
        <p:nvSpPr>
          <p:cNvPr id="6" name="Rectangle 2"/>
          <p:cNvSpPr txBox="1">
            <a:spLocks noChangeArrowheads="1"/>
          </p:cNvSpPr>
          <p:nvPr/>
        </p:nvSpPr>
        <p:spPr>
          <a:xfrm>
            <a:off x="1784555" y="634181"/>
            <a:ext cx="7226710" cy="817921"/>
          </a:xfrm>
          <a:prstGeom prst="rect">
            <a:avLst/>
          </a:prstGeom>
          <a:solidFill>
            <a:schemeClr val="folHlink"/>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a:latin typeface="Bookman Old Style" panose="02050604050505020204" pitchFamily="18" charset="0"/>
              </a:rPr>
              <a:t>Abutment</a:t>
            </a:r>
            <a:endParaRPr lang="en-US" altLang="en-US" sz="3600" dirty="0">
              <a:latin typeface="Book Antiqua" panose="02040602050305030304" pitchFamily="18" charset="0"/>
            </a:endParaRPr>
          </a:p>
        </p:txBody>
      </p:sp>
    </p:spTree>
    <p:extLst>
      <p:ext uri="{BB962C8B-B14F-4D97-AF65-F5344CB8AC3E}">
        <p14:creationId xmlns:p14="http://schemas.microsoft.com/office/powerpoint/2010/main" val="4130191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45689" y="1666568"/>
            <a:ext cx="11135033" cy="2477729"/>
          </a:xfrm>
        </p:spPr>
        <p:txBody>
          <a:bodyPr/>
          <a:lstStyle/>
          <a:p>
            <a:pPr algn="just">
              <a:lnSpc>
                <a:spcPct val="120000"/>
              </a:lnSpc>
              <a:buFontTx/>
              <a:buNone/>
            </a:pPr>
            <a:r>
              <a:rPr lang="en-US" altLang="en-US" dirty="0">
                <a:latin typeface="Book Antiqua" panose="02040602050305030304" pitchFamily="18" charset="0"/>
              </a:rPr>
              <a:t>		</a:t>
            </a:r>
            <a:r>
              <a:rPr lang="en-US" altLang="en-US" sz="3200" dirty="0">
                <a:latin typeface="Book Antiqua" panose="02040602050305030304" pitchFamily="18" charset="0"/>
              </a:rPr>
              <a:t>It is a cemented </a:t>
            </a:r>
            <a:r>
              <a:rPr lang="en-US" altLang="en-US" sz="3200" dirty="0" smtClean="0">
                <a:latin typeface="Book Antiqua" panose="02040602050305030304" pitchFamily="18" charset="0"/>
              </a:rPr>
              <a:t>extra coronal </a:t>
            </a:r>
            <a:r>
              <a:rPr lang="en-US" altLang="en-US" sz="3200" dirty="0">
                <a:latin typeface="Book Antiqua" panose="02040602050305030304" pitchFamily="18" charset="0"/>
              </a:rPr>
              <a:t>restoration that covers as </a:t>
            </a:r>
            <a:r>
              <a:rPr lang="en-US" altLang="en-US" sz="3200" dirty="0" smtClean="0">
                <a:latin typeface="Book Antiqua" panose="02040602050305030304" pitchFamily="18" charset="0"/>
              </a:rPr>
              <a:t>veneers on </a:t>
            </a:r>
            <a:r>
              <a:rPr lang="en-US" altLang="en-US" sz="3200" dirty="0">
                <a:latin typeface="Book Antiqua" panose="02040602050305030304" pitchFamily="18" charset="0"/>
              </a:rPr>
              <a:t>the outer surface of the clinical crown.</a:t>
            </a:r>
          </a:p>
          <a:p>
            <a:pPr marL="0" indent="0" algn="just">
              <a:lnSpc>
                <a:spcPct val="120000"/>
              </a:lnSpc>
              <a:buNone/>
            </a:pPr>
            <a:endParaRPr lang="en-US" altLang="en-US" dirty="0">
              <a:latin typeface="Book Antiqua" panose="02040602050305030304" pitchFamily="18" charset="0"/>
            </a:endParaRPr>
          </a:p>
        </p:txBody>
      </p:sp>
      <p:sp>
        <p:nvSpPr>
          <p:cNvPr id="3" name="Rectangle 2"/>
          <p:cNvSpPr>
            <a:spLocks noGrp="1" noChangeArrowheads="1"/>
          </p:cNvSpPr>
          <p:nvPr>
            <p:ph type="title"/>
          </p:nvPr>
        </p:nvSpPr>
        <p:spPr>
          <a:xfrm>
            <a:off x="3362633" y="752169"/>
            <a:ext cx="4644412" cy="645140"/>
          </a:xfrm>
          <a:solidFill>
            <a:schemeClr val="folHlink"/>
          </a:solidFill>
        </p:spPr>
        <p:txBody>
          <a:bodyPr/>
          <a:lstStyle/>
          <a:p>
            <a:pPr algn="ctr"/>
            <a:r>
              <a:rPr lang="en-US" altLang="en-US" sz="3500" b="1" dirty="0" smtClean="0">
                <a:latin typeface="Book Antiqua" panose="02040602050305030304" pitchFamily="18" charset="0"/>
              </a:rPr>
              <a:t>CROWN </a:t>
            </a:r>
            <a:endParaRPr lang="en-US" altLang="en-US" sz="3500" b="1" dirty="0">
              <a:latin typeface="Book Antiqua" panose="02040602050305030304" pitchFamily="18" charset="0"/>
            </a:endParaRPr>
          </a:p>
        </p:txBody>
      </p:sp>
      <p:sp>
        <p:nvSpPr>
          <p:cNvPr id="2" name="Rectangle 1"/>
          <p:cNvSpPr/>
          <p:nvPr/>
        </p:nvSpPr>
        <p:spPr>
          <a:xfrm>
            <a:off x="545690" y="3548819"/>
            <a:ext cx="11120284" cy="1958165"/>
          </a:xfrm>
          <a:prstGeom prst="rect">
            <a:avLst/>
          </a:prstGeom>
        </p:spPr>
        <p:txBody>
          <a:bodyPr wrap="square">
            <a:spAutoFit/>
          </a:bodyPr>
          <a:lstStyle/>
          <a:p>
            <a:pPr>
              <a:lnSpc>
                <a:spcPct val="150000"/>
              </a:lnSpc>
              <a:spcBef>
                <a:spcPts val="600"/>
              </a:spcBef>
              <a:buSzTx/>
              <a:buNone/>
              <a:defRPr sz="2800"/>
            </a:pPr>
            <a:r>
              <a:rPr lang="en-US" b="1" u="sng" dirty="0">
                <a:solidFill>
                  <a:srgbClr val="00B050"/>
                </a:solidFill>
                <a:latin typeface="Bookman Old Style" panose="02050604050505020204" pitchFamily="18" charset="0"/>
              </a:rPr>
              <a:t>Ante’s Law</a:t>
            </a:r>
            <a:r>
              <a:rPr lang="en-US" dirty="0">
                <a:latin typeface="Bookman Old Style" panose="02050604050505020204" pitchFamily="18" charset="0"/>
              </a:rPr>
              <a:t>: Abutment teeth should have a combined pericemental area equal to or greater than the tooth/teeth to be replaced </a:t>
            </a:r>
          </a:p>
        </p:txBody>
      </p:sp>
    </p:spTree>
    <p:extLst>
      <p:ext uri="{BB962C8B-B14F-4D97-AF65-F5344CB8AC3E}">
        <p14:creationId xmlns:p14="http://schemas.microsoft.com/office/powerpoint/2010/main" val="71796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19432" y="762000"/>
            <a:ext cx="9286568" cy="4114800"/>
          </a:xfrm>
        </p:spPr>
        <p:txBody>
          <a:bodyPr/>
          <a:lstStyle/>
          <a:p>
            <a:pPr>
              <a:lnSpc>
                <a:spcPct val="125000"/>
              </a:lnSpc>
              <a:buFontTx/>
              <a:buNone/>
            </a:pPr>
            <a:r>
              <a:rPr lang="en-US" altLang="en-US" u="sng" dirty="0">
                <a:solidFill>
                  <a:srgbClr val="92D050"/>
                </a:solidFill>
                <a:latin typeface="Book Antiqua" panose="02040602050305030304" pitchFamily="18" charset="0"/>
              </a:rPr>
              <a:t>Indications</a:t>
            </a:r>
            <a:r>
              <a:rPr lang="en-US" altLang="en-US" u="sng" dirty="0" smtClean="0">
                <a:solidFill>
                  <a:srgbClr val="92D050"/>
                </a:solidFill>
                <a:latin typeface="Book Antiqua" panose="02040602050305030304" pitchFamily="18" charset="0"/>
              </a:rPr>
              <a:t>: for FPD </a:t>
            </a:r>
            <a:endParaRPr lang="en-US" altLang="en-US" u="sng" dirty="0">
              <a:solidFill>
                <a:srgbClr val="92D050"/>
              </a:solidFill>
              <a:latin typeface="Book Antiqua" panose="02040602050305030304" pitchFamily="18" charset="0"/>
            </a:endParaRPr>
          </a:p>
          <a:p>
            <a:pPr>
              <a:lnSpc>
                <a:spcPct val="125000"/>
              </a:lnSpc>
            </a:pPr>
            <a:r>
              <a:rPr lang="en-US" altLang="en-US" dirty="0">
                <a:latin typeface="Book Antiqua" panose="02040602050305030304" pitchFamily="18" charset="0"/>
              </a:rPr>
              <a:t>Non vital teeth</a:t>
            </a:r>
          </a:p>
          <a:p>
            <a:pPr>
              <a:lnSpc>
                <a:spcPct val="125000"/>
              </a:lnSpc>
            </a:pPr>
            <a:r>
              <a:rPr lang="en-US" altLang="en-US" dirty="0">
                <a:latin typeface="Book Antiqua" panose="02040602050305030304" pitchFamily="18" charset="0"/>
              </a:rPr>
              <a:t>Carious exposure</a:t>
            </a:r>
          </a:p>
          <a:p>
            <a:pPr>
              <a:lnSpc>
                <a:spcPct val="125000"/>
              </a:lnSpc>
            </a:pPr>
            <a:r>
              <a:rPr lang="en-US" altLang="en-US" dirty="0">
                <a:latin typeface="Book Antiqua" panose="02040602050305030304" pitchFamily="18" charset="0"/>
              </a:rPr>
              <a:t>Maintain integrity of the arch.</a:t>
            </a:r>
          </a:p>
          <a:p>
            <a:pPr>
              <a:lnSpc>
                <a:spcPct val="125000"/>
              </a:lnSpc>
            </a:pPr>
            <a:r>
              <a:rPr lang="en-US" altLang="en-US" dirty="0">
                <a:latin typeface="Book Antiqua" panose="02040602050305030304" pitchFamily="18" charset="0"/>
              </a:rPr>
              <a:t>Occlusal Harmony</a:t>
            </a:r>
          </a:p>
          <a:p>
            <a:pPr>
              <a:lnSpc>
                <a:spcPct val="125000"/>
              </a:lnSpc>
            </a:pPr>
            <a:r>
              <a:rPr lang="en-US" altLang="en-US" dirty="0">
                <a:latin typeface="Book Antiqua" panose="02040602050305030304" pitchFamily="18" charset="0"/>
              </a:rPr>
              <a:t>Less of contact point</a:t>
            </a:r>
          </a:p>
          <a:p>
            <a:pPr>
              <a:lnSpc>
                <a:spcPct val="125000"/>
              </a:lnSpc>
            </a:pPr>
            <a:endParaRPr lang="en-US" altLang="en-US" dirty="0">
              <a:latin typeface="Book Antiqua" panose="02040602050305030304" pitchFamily="18" charset="0"/>
            </a:endParaRPr>
          </a:p>
        </p:txBody>
      </p:sp>
    </p:spTree>
    <p:extLst>
      <p:ext uri="{BB962C8B-B14F-4D97-AF65-F5344CB8AC3E}">
        <p14:creationId xmlns:p14="http://schemas.microsoft.com/office/powerpoint/2010/main" val="2961140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530941" y="457196"/>
            <a:ext cx="10928555" cy="6167284"/>
          </a:xfrm>
        </p:spPr>
        <p:txBody>
          <a:bodyPr/>
          <a:lstStyle/>
          <a:p>
            <a:pPr algn="just">
              <a:lnSpc>
                <a:spcPct val="110000"/>
              </a:lnSpc>
            </a:pPr>
            <a:r>
              <a:rPr lang="en-US" altLang="en-US" u="sng" dirty="0">
                <a:solidFill>
                  <a:srgbClr val="92D050"/>
                </a:solidFill>
                <a:latin typeface="Book Antiqua" panose="02040602050305030304" pitchFamily="18" charset="0"/>
              </a:rPr>
              <a:t>Contraindications:</a:t>
            </a:r>
            <a:endParaRPr lang="en-US" altLang="en-US" dirty="0">
              <a:solidFill>
                <a:srgbClr val="92D050"/>
              </a:solidFill>
              <a:latin typeface="Book Antiqua" panose="02040602050305030304" pitchFamily="18" charset="0"/>
            </a:endParaRPr>
          </a:p>
          <a:p>
            <a:pPr lvl="1" algn="just">
              <a:lnSpc>
                <a:spcPct val="110000"/>
              </a:lnSpc>
            </a:pPr>
            <a:r>
              <a:rPr lang="en-US" altLang="en-US" dirty="0">
                <a:latin typeface="Book Antiqua" panose="02040602050305030304" pitchFamily="18" charset="0"/>
              </a:rPr>
              <a:t>Short clinical crowns.</a:t>
            </a:r>
          </a:p>
          <a:p>
            <a:pPr lvl="1" algn="just">
              <a:lnSpc>
                <a:spcPct val="110000"/>
              </a:lnSpc>
            </a:pPr>
            <a:r>
              <a:rPr lang="en-US" altLang="en-US" dirty="0">
                <a:latin typeface="Book Antiqua" panose="02040602050305030304" pitchFamily="18" charset="0"/>
              </a:rPr>
              <a:t>Tapered crowns.</a:t>
            </a:r>
          </a:p>
          <a:p>
            <a:pPr lvl="1" algn="just">
              <a:lnSpc>
                <a:spcPct val="110000"/>
              </a:lnSpc>
            </a:pPr>
            <a:r>
              <a:rPr lang="en-US" altLang="en-US" dirty="0">
                <a:latin typeface="Book Antiqua" panose="02040602050305030304" pitchFamily="18" charset="0"/>
              </a:rPr>
              <a:t>Nor below 12 years and above 55 years.</a:t>
            </a:r>
          </a:p>
          <a:p>
            <a:pPr lvl="1" algn="just">
              <a:lnSpc>
                <a:spcPct val="110000"/>
              </a:lnSpc>
            </a:pPr>
            <a:r>
              <a:rPr lang="en-US" altLang="en-US" dirty="0">
                <a:latin typeface="Book Antiqua" panose="02040602050305030304" pitchFamily="18" charset="0"/>
              </a:rPr>
              <a:t>High DMF index.</a:t>
            </a:r>
          </a:p>
          <a:p>
            <a:pPr lvl="1" algn="just">
              <a:lnSpc>
                <a:spcPct val="110000"/>
              </a:lnSpc>
            </a:pPr>
            <a:r>
              <a:rPr lang="en-US" altLang="en-US" dirty="0">
                <a:latin typeface="Book Antiqua" panose="02040602050305030304" pitchFamily="18" charset="0"/>
              </a:rPr>
              <a:t>Poor </a:t>
            </a:r>
            <a:r>
              <a:rPr lang="en-US" altLang="en-US" dirty="0" smtClean="0">
                <a:latin typeface="Book Antiqua" panose="02040602050305030304" pitchFamily="18" charset="0"/>
              </a:rPr>
              <a:t>Periodontal  </a:t>
            </a:r>
            <a:r>
              <a:rPr lang="en-US" altLang="en-US" dirty="0">
                <a:latin typeface="Book Antiqua" panose="02040602050305030304" pitchFamily="18" charset="0"/>
              </a:rPr>
              <a:t>status.</a:t>
            </a:r>
          </a:p>
          <a:p>
            <a:pPr lvl="1" algn="just">
              <a:lnSpc>
                <a:spcPct val="110000"/>
              </a:lnSpc>
            </a:pPr>
            <a:r>
              <a:rPr lang="en-US" altLang="en-US" dirty="0">
                <a:latin typeface="Book Antiqua" panose="02040602050305030304" pitchFamily="18" charset="0"/>
              </a:rPr>
              <a:t>Poor oral hygiene.</a:t>
            </a:r>
          </a:p>
          <a:p>
            <a:pPr lvl="1" algn="just">
              <a:lnSpc>
                <a:spcPct val="110000"/>
              </a:lnSpc>
            </a:pPr>
            <a:r>
              <a:rPr lang="en-US" altLang="en-US" dirty="0">
                <a:latin typeface="Book Antiqua" panose="02040602050305030304" pitchFamily="18" charset="0"/>
              </a:rPr>
              <a:t>Bruxism, TMJ dysfunction, over jet.</a:t>
            </a:r>
          </a:p>
          <a:p>
            <a:pPr lvl="1" algn="just">
              <a:lnSpc>
                <a:spcPct val="110000"/>
              </a:lnSpc>
            </a:pPr>
            <a:r>
              <a:rPr lang="en-US" altLang="en-US" dirty="0">
                <a:latin typeface="Book Antiqua" panose="02040602050305030304" pitchFamily="18" charset="0"/>
              </a:rPr>
              <a:t>Excessive resorption of ridge.</a:t>
            </a:r>
          </a:p>
          <a:p>
            <a:pPr lvl="1" algn="just">
              <a:lnSpc>
                <a:spcPct val="110000"/>
              </a:lnSpc>
            </a:pPr>
            <a:r>
              <a:rPr lang="en-US" altLang="en-US" dirty="0">
                <a:latin typeface="Book Antiqua" panose="02040602050305030304" pitchFamily="18" charset="0"/>
              </a:rPr>
              <a:t>Large edentulous space.</a:t>
            </a:r>
          </a:p>
          <a:p>
            <a:pPr lvl="1" algn="just">
              <a:lnSpc>
                <a:spcPct val="110000"/>
              </a:lnSpc>
            </a:pPr>
            <a:r>
              <a:rPr lang="en-US" altLang="en-US" dirty="0">
                <a:latin typeface="Book Antiqua" panose="02040602050305030304" pitchFamily="18" charset="0"/>
              </a:rPr>
              <a:t>Tilting of abutment more than 30</a:t>
            </a:r>
            <a:r>
              <a:rPr lang="en-US" altLang="en-US" baseline="30000" dirty="0">
                <a:latin typeface="Book Antiqua" panose="02040602050305030304" pitchFamily="18" charset="0"/>
              </a:rPr>
              <a:t>0.</a:t>
            </a:r>
            <a:endParaRPr lang="en-US" altLang="en-US" dirty="0">
              <a:latin typeface="Book Antiqua" panose="02040602050305030304" pitchFamily="18" charset="0"/>
            </a:endParaRPr>
          </a:p>
          <a:p>
            <a:pPr lvl="1" algn="just">
              <a:lnSpc>
                <a:spcPct val="110000"/>
              </a:lnSpc>
            </a:pPr>
            <a:r>
              <a:rPr lang="en-US" altLang="en-US" dirty="0">
                <a:latin typeface="Book Antiqua" panose="02040602050305030304" pitchFamily="18" charset="0"/>
              </a:rPr>
              <a:t>If number of posterior teeth distal to edentulous area.</a:t>
            </a:r>
          </a:p>
          <a:p>
            <a:pPr lvl="1" algn="just">
              <a:lnSpc>
                <a:spcPct val="110000"/>
              </a:lnSpc>
            </a:pPr>
            <a:r>
              <a:rPr lang="en-US" altLang="en-US" dirty="0">
                <a:latin typeface="Book Antiqua" panose="02040602050305030304" pitchFamily="18" charset="0"/>
              </a:rPr>
              <a:t>Hypersensitivity during crown preparation.</a:t>
            </a:r>
            <a:endParaRPr lang="en-US" altLang="en-US" baseline="30000" dirty="0">
              <a:latin typeface="Book Antiqua" panose="02040602050305030304" pitchFamily="18" charset="0"/>
            </a:endParaRPr>
          </a:p>
        </p:txBody>
      </p:sp>
    </p:spTree>
    <p:extLst>
      <p:ext uri="{BB962C8B-B14F-4D97-AF65-F5344CB8AC3E}">
        <p14:creationId xmlns:p14="http://schemas.microsoft.com/office/powerpoint/2010/main" val="401992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41526" y="641350"/>
            <a:ext cx="7940675" cy="641350"/>
          </a:xfrm>
          <a:solidFill>
            <a:schemeClr val="folHlink"/>
          </a:solidFill>
        </p:spPr>
        <p:txBody>
          <a:bodyPr/>
          <a:lstStyle/>
          <a:p>
            <a:pPr algn="ctr"/>
            <a:r>
              <a:rPr lang="en-US" altLang="en-US" sz="3600" b="1" dirty="0">
                <a:latin typeface="Book Antiqua" panose="02040602050305030304" pitchFamily="18" charset="0"/>
              </a:rPr>
              <a:t>CLASSIFICATION OF RETAINERS</a:t>
            </a:r>
          </a:p>
        </p:txBody>
      </p:sp>
      <p:sp>
        <p:nvSpPr>
          <p:cNvPr id="21507" name="Rectangle 3"/>
          <p:cNvSpPr>
            <a:spLocks noGrp="1" noChangeArrowheads="1"/>
          </p:cNvSpPr>
          <p:nvPr>
            <p:ph idx="1"/>
          </p:nvPr>
        </p:nvSpPr>
        <p:spPr>
          <a:xfrm>
            <a:off x="825909" y="1600200"/>
            <a:ext cx="9409471" cy="4874342"/>
          </a:xfrm>
        </p:spPr>
        <p:txBody>
          <a:bodyPr/>
          <a:lstStyle/>
          <a:p>
            <a:pPr marL="812800" indent="-812800">
              <a:buNone/>
            </a:pPr>
            <a:r>
              <a:rPr lang="en-US" altLang="en-US" b="1" dirty="0">
                <a:latin typeface="Book Antiqua" panose="02040602050305030304" pitchFamily="18" charset="0"/>
              </a:rPr>
              <a:t>A.</a:t>
            </a:r>
          </a:p>
          <a:p>
            <a:pPr marL="812800" indent="-812800">
              <a:buFontTx/>
              <a:buAutoNum type="romanUcPeriod"/>
            </a:pPr>
            <a:r>
              <a:rPr lang="en-US" altLang="en-US" b="1" dirty="0" smtClean="0">
                <a:latin typeface="Book Antiqua" panose="02040602050305030304" pitchFamily="18" charset="0"/>
              </a:rPr>
              <a:t>Extra Coronal  </a:t>
            </a:r>
            <a:r>
              <a:rPr lang="en-US" altLang="en-US" b="1" dirty="0">
                <a:latin typeface="Book Antiqua" panose="02040602050305030304" pitchFamily="18" charset="0"/>
              </a:rPr>
              <a:t>Retainers.</a:t>
            </a:r>
            <a:endParaRPr lang="en-US" altLang="en-US" dirty="0">
              <a:latin typeface="Book Antiqua" panose="02040602050305030304" pitchFamily="18" charset="0"/>
            </a:endParaRPr>
          </a:p>
          <a:p>
            <a:pPr marL="1270000" lvl="1" indent="-812800">
              <a:buFontTx/>
              <a:buAutoNum type="alphaLcPeriod"/>
            </a:pPr>
            <a:r>
              <a:rPr lang="en-US" altLang="en-US" dirty="0">
                <a:latin typeface="Book Antiqua" panose="02040602050305030304" pitchFamily="18" charset="0"/>
              </a:rPr>
              <a:t>Anterior – Jacket crown.</a:t>
            </a:r>
          </a:p>
          <a:p>
            <a:pPr marL="1270000" lvl="1" indent="-812800">
              <a:buNone/>
            </a:pPr>
            <a:r>
              <a:rPr lang="en-US" altLang="en-US" dirty="0">
                <a:latin typeface="Book Antiqua" panose="02040602050305030304" pitchFamily="18" charset="0"/>
              </a:rPr>
              <a:t>           	     - ¾ PVC.</a:t>
            </a:r>
          </a:p>
          <a:p>
            <a:pPr marL="1270000" lvl="1" indent="-812800">
              <a:buNone/>
            </a:pPr>
            <a:endParaRPr lang="en-US" altLang="en-US" dirty="0">
              <a:latin typeface="Book Antiqua" panose="02040602050305030304" pitchFamily="18" charset="0"/>
            </a:endParaRPr>
          </a:p>
          <a:p>
            <a:pPr marL="1270000" lvl="1" indent="-812800">
              <a:buFontTx/>
              <a:buAutoNum type="alphaLcPeriod" startAt="2"/>
            </a:pPr>
            <a:r>
              <a:rPr lang="en-US" altLang="en-US" dirty="0">
                <a:latin typeface="Book Antiqua" panose="02040602050305030304" pitchFamily="18" charset="0"/>
              </a:rPr>
              <a:t>Posterior – Full veneer crowns.</a:t>
            </a:r>
          </a:p>
          <a:p>
            <a:pPr marL="812800" indent="-812800">
              <a:buNone/>
            </a:pPr>
            <a:r>
              <a:rPr lang="en-US" altLang="en-US" dirty="0">
                <a:latin typeface="Book Antiqua" panose="02040602050305030304" pitchFamily="18" charset="0"/>
              </a:rPr>
              <a:t>			      - </a:t>
            </a:r>
            <a:r>
              <a:rPr lang="en-US" altLang="en-US" dirty="0">
                <a:latin typeface="Book Antiqua" panose="02040602050305030304" pitchFamily="18" charset="0"/>
                <a:ea typeface="Arial Unicode MS" pitchFamily="34" charset="-128"/>
              </a:rPr>
              <a:t>⅘ PVC.</a:t>
            </a:r>
          </a:p>
          <a:p>
            <a:pPr marL="812800" indent="-812800">
              <a:buNone/>
            </a:pPr>
            <a:r>
              <a:rPr lang="en-US" altLang="en-US" dirty="0">
                <a:latin typeface="Book Antiqua" panose="02040602050305030304" pitchFamily="18" charset="0"/>
                <a:ea typeface="Arial Unicode MS" pitchFamily="34" charset="-128"/>
              </a:rPr>
              <a:t>			      - ⅞ PVC.</a:t>
            </a:r>
          </a:p>
          <a:p>
            <a:pPr marL="812800" indent="-812800">
              <a:buNone/>
            </a:pPr>
            <a:r>
              <a:rPr lang="en-US" altLang="en-US" dirty="0">
                <a:latin typeface="Book Antiqua" panose="02040602050305030304" pitchFamily="18" charset="0"/>
                <a:ea typeface="Arial Unicode MS" pitchFamily="34" charset="-128"/>
              </a:rPr>
              <a:t>			      - ½ Crowns.</a:t>
            </a:r>
            <a:endParaRPr lang="en-US" altLang="en-US" dirty="0">
              <a:latin typeface="Book Antiqua" panose="02040602050305030304" pitchFamily="18" charset="0"/>
            </a:endParaRPr>
          </a:p>
          <a:p>
            <a:pPr marL="812800" indent="-812800">
              <a:buFontTx/>
              <a:buAutoNum type="alphaLcPeriod"/>
            </a:pPr>
            <a:endParaRPr lang="en-US" altLang="en-US" dirty="0">
              <a:latin typeface="Book Antiqua" panose="02040602050305030304" pitchFamily="18" charset="0"/>
            </a:endParaRPr>
          </a:p>
        </p:txBody>
      </p:sp>
    </p:spTree>
    <p:extLst>
      <p:ext uri="{BB962C8B-B14F-4D97-AF65-F5344CB8AC3E}">
        <p14:creationId xmlns:p14="http://schemas.microsoft.com/office/powerpoint/2010/main" val="154763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5910" y="648929"/>
            <a:ext cx="10663083" cy="737420"/>
          </a:xfrm>
        </p:spPr>
        <p:txBody>
          <a:bodyPr>
            <a:normAutofit/>
          </a:bodyPr>
          <a:lstStyle/>
          <a:p>
            <a:r>
              <a:rPr lang="en-US" b="1" dirty="0" smtClean="0">
                <a:solidFill>
                  <a:schemeClr val="tx1"/>
                </a:solidFill>
                <a:effectLst/>
                <a:latin typeface="Bookman Old Style" panose="02050604050505020204" pitchFamily="18" charset="0"/>
                <a:cs typeface="Times New Roman" panose="02020603050405020304" pitchFamily="18" charset="0"/>
              </a:rPr>
              <a:t>Specific learning Objectives </a:t>
            </a:r>
            <a:endParaRPr lang="en-US" sz="3100" b="1" dirty="0">
              <a:effectLst/>
              <a:latin typeface="Bookman Old Style" panose="020506040505050202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27759824"/>
              </p:ext>
            </p:extLst>
          </p:nvPr>
        </p:nvGraphicFramePr>
        <p:xfrm>
          <a:off x="486694" y="1887794"/>
          <a:ext cx="11002299" cy="4173792"/>
        </p:xfrm>
        <a:graphic>
          <a:graphicData uri="http://schemas.openxmlformats.org/drawingml/2006/table">
            <a:tbl>
              <a:tblPr firstRow="1" bandRow="1">
                <a:tableStyleId>{5C22544A-7EE6-4342-B048-85BDC9FD1C3A}</a:tableStyleId>
              </a:tblPr>
              <a:tblGrid>
                <a:gridCol w="4203293">
                  <a:extLst>
                    <a:ext uri="{9D8B030D-6E8A-4147-A177-3AD203B41FA5}">
                      <a16:colId xmlns:a16="http://schemas.microsoft.com/office/drawing/2014/main" val="946123654"/>
                    </a:ext>
                  </a:extLst>
                </a:gridCol>
                <a:gridCol w="3495200">
                  <a:extLst>
                    <a:ext uri="{9D8B030D-6E8A-4147-A177-3AD203B41FA5}">
                      <a16:colId xmlns:a16="http://schemas.microsoft.com/office/drawing/2014/main" val="2411658997"/>
                    </a:ext>
                  </a:extLst>
                </a:gridCol>
                <a:gridCol w="3303806">
                  <a:extLst>
                    <a:ext uri="{9D8B030D-6E8A-4147-A177-3AD203B41FA5}">
                      <a16:colId xmlns:a16="http://schemas.microsoft.com/office/drawing/2014/main" val="3411213719"/>
                    </a:ext>
                  </a:extLst>
                </a:gridCol>
              </a:tblGrid>
              <a:tr h="820555">
                <a:tc>
                  <a:txBody>
                    <a:bodyPr/>
                    <a:lstStyle/>
                    <a:p>
                      <a:r>
                        <a:rPr lang="en-US" sz="2800" dirty="0" smtClean="0">
                          <a:latin typeface="Bookman Old Style" panose="02050604050505020204" pitchFamily="18" charset="0"/>
                        </a:rPr>
                        <a:t>Core areas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Domain</a:t>
                      </a:r>
                      <a:r>
                        <a:rPr lang="en-US" sz="2800" baseline="0" dirty="0" smtClean="0">
                          <a:latin typeface="Bookman Old Style" panose="02050604050505020204" pitchFamily="18" charset="0"/>
                        </a:rPr>
                        <a:t>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Category  </a:t>
                      </a:r>
                      <a:endParaRPr lang="en-US" sz="2800" dirty="0">
                        <a:latin typeface="Bookman Old Style" panose="02050604050505020204" pitchFamily="18" charset="0"/>
                      </a:endParaRPr>
                    </a:p>
                  </a:txBody>
                  <a:tcPr anchor="ctr"/>
                </a:tc>
                <a:extLst>
                  <a:ext uri="{0D108BD9-81ED-4DB2-BD59-A6C34878D82A}">
                    <a16:rowId xmlns:a16="http://schemas.microsoft.com/office/drawing/2014/main" val="868424398"/>
                  </a:ext>
                </a:extLst>
              </a:tr>
              <a:tr h="1155606">
                <a:tc>
                  <a:txBody>
                    <a:bodyPr/>
                    <a:lstStyle/>
                    <a:p>
                      <a:r>
                        <a:rPr lang="en-US" sz="2800" dirty="0" smtClean="0">
                          <a:latin typeface="Bookman Old Style" panose="02050604050505020204" pitchFamily="18" charset="0"/>
                        </a:rPr>
                        <a:t>Introduction </a:t>
                      </a:r>
                    </a:p>
                    <a:p>
                      <a:r>
                        <a:rPr lang="en-US" sz="2800" dirty="0" smtClean="0">
                          <a:latin typeface="Bookman Old Style" panose="02050604050505020204" pitchFamily="18" charset="0"/>
                        </a:rPr>
                        <a:t>Definition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Cognitive</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Must Know </a:t>
                      </a:r>
                      <a:endParaRPr lang="en-US" sz="2800" dirty="0">
                        <a:latin typeface="Bookman Old Style" panose="02050604050505020204" pitchFamily="18" charset="0"/>
                      </a:endParaRPr>
                    </a:p>
                  </a:txBody>
                  <a:tcPr anchor="ctr"/>
                </a:tc>
                <a:extLst>
                  <a:ext uri="{0D108BD9-81ED-4DB2-BD59-A6C34878D82A}">
                    <a16:rowId xmlns:a16="http://schemas.microsoft.com/office/drawing/2014/main" val="3586572506"/>
                  </a:ext>
                </a:extLst>
              </a:tr>
              <a:tr h="1042025">
                <a:tc>
                  <a:txBody>
                    <a:bodyPr/>
                    <a:lstStyle/>
                    <a:p>
                      <a:r>
                        <a:rPr lang="en-US" sz="2800" dirty="0" smtClean="0">
                          <a:latin typeface="Bookman Old Style" panose="02050604050505020204" pitchFamily="18" charset="0"/>
                        </a:rPr>
                        <a:t>Terminologies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Cognitive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Must Know </a:t>
                      </a:r>
                      <a:endParaRPr lang="en-US" sz="2800" dirty="0">
                        <a:latin typeface="Bookman Old Style" panose="02050604050505020204" pitchFamily="18" charset="0"/>
                      </a:endParaRPr>
                    </a:p>
                  </a:txBody>
                  <a:tcPr anchor="ctr"/>
                </a:tc>
                <a:extLst>
                  <a:ext uri="{0D108BD9-81ED-4DB2-BD59-A6C34878D82A}">
                    <a16:rowId xmlns:a16="http://schemas.microsoft.com/office/drawing/2014/main" val="2359924706"/>
                  </a:ext>
                </a:extLst>
              </a:tr>
              <a:tr h="1155606">
                <a:tc>
                  <a:txBody>
                    <a:bodyPr/>
                    <a:lstStyle/>
                    <a:p>
                      <a:r>
                        <a:rPr lang="en-US" sz="2800" dirty="0" smtClean="0">
                          <a:latin typeface="Bookman Old Style" panose="02050604050505020204" pitchFamily="18" charset="0"/>
                        </a:rPr>
                        <a:t>Conclusion </a:t>
                      </a:r>
                    </a:p>
                    <a:p>
                      <a:r>
                        <a:rPr lang="en-US" sz="2800" dirty="0" smtClean="0">
                          <a:latin typeface="Bookman Old Style" panose="02050604050505020204" pitchFamily="18" charset="0"/>
                        </a:rPr>
                        <a:t>Take home message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Affective </a:t>
                      </a:r>
                      <a:endParaRPr lang="en-US" sz="2800" dirty="0">
                        <a:latin typeface="Bookman Old Style" panose="02050604050505020204" pitchFamily="18" charset="0"/>
                      </a:endParaRPr>
                    </a:p>
                  </a:txBody>
                  <a:tcPr anchor="ctr"/>
                </a:tc>
                <a:tc>
                  <a:txBody>
                    <a:bodyPr/>
                    <a:lstStyle/>
                    <a:p>
                      <a:r>
                        <a:rPr lang="en-US" sz="2800" dirty="0" smtClean="0">
                          <a:latin typeface="Bookman Old Style" panose="02050604050505020204" pitchFamily="18" charset="0"/>
                        </a:rPr>
                        <a:t>Desired to know </a:t>
                      </a:r>
                      <a:endParaRPr lang="en-US" sz="2800" dirty="0">
                        <a:latin typeface="Bookman Old Style" panose="02050604050505020204" pitchFamily="18" charset="0"/>
                      </a:endParaRPr>
                    </a:p>
                  </a:txBody>
                  <a:tcPr anchor="ctr"/>
                </a:tc>
                <a:extLst>
                  <a:ext uri="{0D108BD9-81ED-4DB2-BD59-A6C34878D82A}">
                    <a16:rowId xmlns:a16="http://schemas.microsoft.com/office/drawing/2014/main" val="2577297493"/>
                  </a:ext>
                </a:extLst>
              </a:tr>
            </a:tbl>
          </a:graphicData>
        </a:graphic>
      </p:graphicFrame>
    </p:spTree>
    <p:extLst>
      <p:ext uri="{BB962C8B-B14F-4D97-AF65-F5344CB8AC3E}">
        <p14:creationId xmlns:p14="http://schemas.microsoft.com/office/powerpoint/2010/main" val="3994717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8206" y="685799"/>
            <a:ext cx="10869562" cy="5832987"/>
          </a:xfrm>
        </p:spPr>
        <p:txBody>
          <a:bodyPr>
            <a:noAutofit/>
          </a:bodyPr>
          <a:lstStyle/>
          <a:p>
            <a:pPr marL="609600" indent="-609600">
              <a:lnSpc>
                <a:spcPct val="115000"/>
              </a:lnSpc>
              <a:buNone/>
            </a:pPr>
            <a:r>
              <a:rPr lang="en-US" altLang="en-US" sz="3200" b="1" dirty="0">
                <a:latin typeface="Book Antiqua" panose="02040602050305030304" pitchFamily="18" charset="0"/>
              </a:rPr>
              <a:t>II. Intra coronal Retainers</a:t>
            </a:r>
            <a:r>
              <a:rPr lang="en-US" altLang="en-US" sz="3200" dirty="0">
                <a:latin typeface="Book Antiqua" panose="02040602050305030304" pitchFamily="18" charset="0"/>
              </a:rPr>
              <a:t>:</a:t>
            </a:r>
          </a:p>
          <a:p>
            <a:pPr marL="1066800" lvl="1" indent="-609600">
              <a:lnSpc>
                <a:spcPct val="115000"/>
              </a:lnSpc>
              <a:buFontTx/>
              <a:buAutoNum type="alphaLcPeriod"/>
            </a:pPr>
            <a:r>
              <a:rPr lang="en-US" altLang="en-US" sz="3200" dirty="0">
                <a:latin typeface="Book Antiqua" panose="02040602050305030304" pitchFamily="18" charset="0"/>
              </a:rPr>
              <a:t>Inlays</a:t>
            </a:r>
          </a:p>
          <a:p>
            <a:pPr marL="1066800" lvl="1" indent="-609600">
              <a:lnSpc>
                <a:spcPct val="115000"/>
              </a:lnSpc>
              <a:buFontTx/>
              <a:buAutoNum type="alphaLcPeriod"/>
            </a:pPr>
            <a:r>
              <a:rPr lang="en-US" altLang="en-US" sz="3200" dirty="0" err="1">
                <a:latin typeface="Book Antiqua" panose="02040602050305030304" pitchFamily="18" charset="0"/>
              </a:rPr>
              <a:t>Onlays</a:t>
            </a:r>
            <a:endParaRPr lang="en-US" altLang="en-US" sz="3200" dirty="0">
              <a:latin typeface="Book Antiqua" panose="02040602050305030304" pitchFamily="18" charset="0"/>
            </a:endParaRPr>
          </a:p>
          <a:p>
            <a:pPr marL="457200" lvl="1" indent="0">
              <a:lnSpc>
                <a:spcPct val="115000"/>
              </a:lnSpc>
              <a:buNone/>
            </a:pPr>
            <a:endParaRPr lang="en-US" altLang="en-US" sz="3200" dirty="0">
              <a:latin typeface="Book Antiqua" panose="02040602050305030304" pitchFamily="18" charset="0"/>
            </a:endParaRPr>
          </a:p>
          <a:p>
            <a:pPr marL="609600" indent="-609600">
              <a:lnSpc>
                <a:spcPct val="115000"/>
              </a:lnSpc>
              <a:buNone/>
            </a:pPr>
            <a:r>
              <a:rPr lang="en-US" altLang="en-US" sz="3200" b="1" dirty="0" smtClean="0">
                <a:latin typeface="Book Antiqua" panose="02040602050305030304" pitchFamily="18" charset="0"/>
              </a:rPr>
              <a:t>III</a:t>
            </a:r>
            <a:r>
              <a:rPr lang="en-US" altLang="en-US" sz="3200" b="1" dirty="0">
                <a:latin typeface="Book Antiqua" panose="02040602050305030304" pitchFamily="18" charset="0"/>
              </a:rPr>
              <a:t>. Radicular Retainer</a:t>
            </a:r>
          </a:p>
          <a:p>
            <a:pPr marL="1066800" lvl="1" indent="-609600">
              <a:lnSpc>
                <a:spcPct val="115000"/>
              </a:lnSpc>
              <a:buFontTx/>
              <a:buAutoNum type="alphaLcPeriod"/>
            </a:pPr>
            <a:r>
              <a:rPr lang="en-US" altLang="en-US" sz="2800" dirty="0" smtClean="0">
                <a:latin typeface="Book Antiqua" panose="02040602050305030304" pitchFamily="18" charset="0"/>
              </a:rPr>
              <a:t>Davis  </a:t>
            </a:r>
            <a:r>
              <a:rPr lang="en-US" altLang="en-US" sz="2800" dirty="0">
                <a:latin typeface="Book Antiqua" panose="02040602050305030304" pitchFamily="18" charset="0"/>
              </a:rPr>
              <a:t>crowns</a:t>
            </a:r>
          </a:p>
          <a:p>
            <a:pPr marL="1066800" lvl="1" indent="-609600">
              <a:lnSpc>
                <a:spcPct val="115000"/>
              </a:lnSpc>
              <a:buFontTx/>
              <a:buAutoNum type="alphaLcPeriod"/>
            </a:pPr>
            <a:r>
              <a:rPr lang="en-US" altLang="en-US" sz="2800" dirty="0" smtClean="0">
                <a:latin typeface="Book Antiqua" panose="02040602050305030304" pitchFamily="18" charset="0"/>
              </a:rPr>
              <a:t> Richmond crown – Crown with post &amp; core </a:t>
            </a:r>
            <a:endParaRPr lang="en-US" altLang="en-US" sz="2800" dirty="0">
              <a:latin typeface="Book Antiqua" panose="02040602050305030304" pitchFamily="18" charset="0"/>
            </a:endParaRPr>
          </a:p>
        </p:txBody>
      </p:sp>
      <p:pic>
        <p:nvPicPr>
          <p:cNvPr id="22530" name="Picture 2" descr="Richmond Crown – Ace Achie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49199" y="3294774"/>
            <a:ext cx="263842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83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461" y="1814056"/>
            <a:ext cx="2802191" cy="584775"/>
          </a:xfrm>
          <a:prstGeom prst="rect">
            <a:avLst/>
          </a:prstGeom>
          <a:noFill/>
        </p:spPr>
        <p:txBody>
          <a:bodyPr wrap="square" rtlCol="0">
            <a:spAutoFit/>
          </a:bodyPr>
          <a:lstStyle/>
          <a:p>
            <a:r>
              <a:rPr lang="en-US" sz="3200" dirty="0" smtClean="0">
                <a:solidFill>
                  <a:srgbClr val="92D050"/>
                </a:solidFill>
                <a:latin typeface="Bookman Old Style" panose="02050604050505020204" pitchFamily="18" charset="0"/>
              </a:rPr>
              <a:t>Acrylic Resin</a:t>
            </a:r>
            <a:endParaRPr lang="en-US" sz="3200" dirty="0">
              <a:solidFill>
                <a:srgbClr val="92D050"/>
              </a:solidFill>
              <a:latin typeface="Bookman Old Style" panose="02050604050505020204" pitchFamily="18" charset="0"/>
            </a:endParaRPr>
          </a:p>
        </p:txBody>
      </p:sp>
      <p:sp>
        <p:nvSpPr>
          <p:cNvPr id="7" name="TextBox 6"/>
          <p:cNvSpPr txBox="1"/>
          <p:nvPr/>
        </p:nvSpPr>
        <p:spPr>
          <a:xfrm>
            <a:off x="501446" y="2713714"/>
            <a:ext cx="2227015" cy="584775"/>
          </a:xfrm>
          <a:prstGeom prst="rect">
            <a:avLst/>
          </a:prstGeom>
          <a:noFill/>
        </p:spPr>
        <p:txBody>
          <a:bodyPr wrap="square" rtlCol="0">
            <a:spAutoFit/>
          </a:bodyPr>
          <a:lstStyle/>
          <a:p>
            <a:r>
              <a:rPr lang="en-US" sz="3200" dirty="0" smtClean="0">
                <a:solidFill>
                  <a:srgbClr val="FFFF00"/>
                </a:solidFill>
                <a:latin typeface="Bookman Old Style" panose="02050604050505020204" pitchFamily="18" charset="0"/>
              </a:rPr>
              <a:t>Porcelain</a:t>
            </a:r>
            <a:r>
              <a:rPr lang="en-US" sz="3200" dirty="0" smtClean="0">
                <a:latin typeface="Bookman Old Style" panose="02050604050505020204" pitchFamily="18" charset="0"/>
              </a:rPr>
              <a:t> </a:t>
            </a:r>
            <a:endParaRPr lang="en-US" sz="3200" dirty="0">
              <a:latin typeface="Bookman Old Style" panose="02050604050505020204" pitchFamily="18" charset="0"/>
            </a:endParaRPr>
          </a:p>
        </p:txBody>
      </p:sp>
      <p:sp>
        <p:nvSpPr>
          <p:cNvPr id="8" name="TextBox 7"/>
          <p:cNvSpPr txBox="1"/>
          <p:nvPr/>
        </p:nvSpPr>
        <p:spPr>
          <a:xfrm>
            <a:off x="545691" y="3805084"/>
            <a:ext cx="2212259" cy="584775"/>
          </a:xfrm>
          <a:prstGeom prst="rect">
            <a:avLst/>
          </a:prstGeom>
          <a:noFill/>
        </p:spPr>
        <p:txBody>
          <a:bodyPr wrap="square" rtlCol="0">
            <a:spAutoFit/>
          </a:bodyPr>
          <a:lstStyle/>
          <a:p>
            <a:r>
              <a:rPr lang="en-US" sz="3200" dirty="0" smtClean="0">
                <a:solidFill>
                  <a:srgbClr val="00B0F0"/>
                </a:solidFill>
                <a:latin typeface="Bookman Old Style" panose="02050604050505020204" pitchFamily="18" charset="0"/>
              </a:rPr>
              <a:t>Metal  </a:t>
            </a:r>
          </a:p>
        </p:txBody>
      </p:sp>
      <p:sp>
        <p:nvSpPr>
          <p:cNvPr id="9" name="TextBox 8"/>
          <p:cNvSpPr txBox="1"/>
          <p:nvPr/>
        </p:nvSpPr>
        <p:spPr>
          <a:xfrm>
            <a:off x="5324168" y="1696067"/>
            <a:ext cx="4203290" cy="2554545"/>
          </a:xfrm>
          <a:prstGeom prst="rect">
            <a:avLst/>
          </a:prstGeom>
          <a:noFill/>
        </p:spPr>
        <p:txBody>
          <a:bodyPr wrap="square" rtlCol="0">
            <a:spAutoFit/>
          </a:bodyPr>
          <a:lstStyle/>
          <a:p>
            <a:r>
              <a:rPr lang="en-US" sz="3200" dirty="0" smtClean="0">
                <a:solidFill>
                  <a:srgbClr val="FFC000"/>
                </a:solidFill>
                <a:latin typeface="Bookman Old Style" panose="02050604050505020204" pitchFamily="18" charset="0"/>
              </a:rPr>
              <a:t>Acrylic Resin</a:t>
            </a:r>
          </a:p>
          <a:p>
            <a:r>
              <a:rPr lang="en-US" sz="3200" dirty="0" smtClean="0">
                <a:solidFill>
                  <a:srgbClr val="FFC000"/>
                </a:solidFill>
                <a:latin typeface="Bookman Old Style" panose="02050604050505020204" pitchFamily="18" charset="0"/>
              </a:rPr>
              <a:t>All Ceramic </a:t>
            </a:r>
          </a:p>
          <a:p>
            <a:r>
              <a:rPr lang="en-US" sz="3200" dirty="0" smtClean="0">
                <a:solidFill>
                  <a:srgbClr val="FFC000"/>
                </a:solidFill>
                <a:latin typeface="Bookman Old Style" panose="02050604050505020204" pitchFamily="18" charset="0"/>
              </a:rPr>
              <a:t>Combination of Porcelain + Metal </a:t>
            </a:r>
          </a:p>
          <a:p>
            <a:r>
              <a:rPr lang="en-US" sz="3200" dirty="0" smtClean="0">
                <a:solidFill>
                  <a:srgbClr val="FFC000"/>
                </a:solidFill>
                <a:latin typeface="Bookman Old Style" panose="02050604050505020204" pitchFamily="18" charset="0"/>
              </a:rPr>
              <a:t>All Metal </a:t>
            </a:r>
            <a:endParaRPr lang="en-US" sz="3200" dirty="0">
              <a:solidFill>
                <a:srgbClr val="FFC000"/>
              </a:solidFill>
              <a:latin typeface="Bookman Old Style" panose="02050604050505020204" pitchFamily="18" charset="0"/>
            </a:endParaRPr>
          </a:p>
        </p:txBody>
      </p:sp>
      <p:sp>
        <p:nvSpPr>
          <p:cNvPr id="11" name="Rectangle 2"/>
          <p:cNvSpPr>
            <a:spLocks noGrp="1" noChangeArrowheads="1"/>
          </p:cNvSpPr>
          <p:nvPr>
            <p:ph type="title"/>
          </p:nvPr>
        </p:nvSpPr>
        <p:spPr>
          <a:xfrm>
            <a:off x="1017638" y="737424"/>
            <a:ext cx="9719187" cy="678425"/>
          </a:xfrm>
          <a:solidFill>
            <a:schemeClr val="folHlink"/>
          </a:solidFill>
        </p:spPr>
        <p:txBody>
          <a:bodyPr>
            <a:normAutofit/>
          </a:bodyPr>
          <a:lstStyle/>
          <a:p>
            <a:pPr algn="ctr"/>
            <a:r>
              <a:rPr lang="en-US" altLang="en-US" sz="3600" b="1" dirty="0">
                <a:latin typeface="Bookman Old Style" panose="02050604050505020204" pitchFamily="18" charset="0"/>
              </a:rPr>
              <a:t>B.</a:t>
            </a:r>
            <a:r>
              <a:rPr lang="en-US" altLang="en-US" sz="3600" b="1" u="sng" dirty="0">
                <a:latin typeface="Bookman Old Style" panose="02050604050505020204" pitchFamily="18" charset="0"/>
              </a:rPr>
              <a:t> Depending on the material used</a:t>
            </a:r>
          </a:p>
        </p:txBody>
      </p:sp>
    </p:spTree>
    <p:extLst>
      <p:ext uri="{BB962C8B-B14F-4D97-AF65-F5344CB8AC3E}">
        <p14:creationId xmlns:p14="http://schemas.microsoft.com/office/powerpoint/2010/main" val="2774279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905000" y="1676400"/>
            <a:ext cx="7772400" cy="4114800"/>
          </a:xfrm>
        </p:spPr>
        <p:txBody>
          <a:bodyPr/>
          <a:lstStyle/>
          <a:p>
            <a:pPr marL="812800" indent="-812800">
              <a:buFontTx/>
              <a:buAutoNum type="romanUcPeriod"/>
            </a:pPr>
            <a:r>
              <a:rPr lang="en-US" altLang="en-US" b="1" u="sng">
                <a:latin typeface="Book Antiqua" panose="02040602050305030304" pitchFamily="18" charset="0"/>
              </a:rPr>
              <a:t>Extracoronal Retainers</a:t>
            </a:r>
          </a:p>
          <a:p>
            <a:pPr marL="812800" indent="-812800">
              <a:buNone/>
            </a:pPr>
            <a:r>
              <a:rPr lang="en-US" altLang="en-US">
                <a:latin typeface="Book Antiqua" panose="02040602050305030304" pitchFamily="18" charset="0"/>
              </a:rPr>
              <a:t>a. Complete Veneer Crowns:</a:t>
            </a:r>
          </a:p>
        </p:txBody>
      </p:sp>
      <p:graphicFrame>
        <p:nvGraphicFramePr>
          <p:cNvPr id="25604" name="Object 4"/>
          <p:cNvGraphicFramePr>
            <a:graphicFrameLocks noChangeAspect="1"/>
          </p:cNvGraphicFramePr>
          <p:nvPr/>
        </p:nvGraphicFramePr>
        <p:xfrm>
          <a:off x="7315200" y="1676400"/>
          <a:ext cx="2362200" cy="4343400"/>
        </p:xfrm>
        <a:graphic>
          <a:graphicData uri="http://schemas.openxmlformats.org/presentationml/2006/ole">
            <mc:AlternateContent xmlns:mc="http://schemas.openxmlformats.org/markup-compatibility/2006">
              <mc:Choice xmlns:v="urn:schemas-microsoft-com:vml" Requires="v">
                <p:oleObj spid="_x0000_s3092" name="Photo Editor Photo" r:id="rId3" imgW="942857" imgH="1733333" progId="MSPhotoEd.3">
                  <p:embed/>
                </p:oleObj>
              </mc:Choice>
              <mc:Fallback>
                <p:oleObj name="Photo Editor Photo" r:id="rId3" imgW="942857" imgH="1733333" progId="MSPhotoEd.3">
                  <p:embed/>
                  <p:pic>
                    <p:nvPicPr>
                      <p:cNvPr id="25604"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7315200" y="1676400"/>
                        <a:ext cx="2362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5"/>
          <p:cNvSpPr txBox="1">
            <a:spLocks noChangeArrowheads="1"/>
          </p:cNvSpPr>
          <p:nvPr/>
        </p:nvSpPr>
        <p:spPr bwMode="auto">
          <a:xfrm>
            <a:off x="2133600" y="4343401"/>
            <a:ext cx="4579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Book Antiqua" panose="02040602050305030304" pitchFamily="18" charset="0"/>
              </a:rPr>
              <a:t>FULL/COMPLETE VENEER CROWN</a:t>
            </a:r>
          </a:p>
        </p:txBody>
      </p:sp>
      <p:sp>
        <p:nvSpPr>
          <p:cNvPr id="25606" name="Line 6"/>
          <p:cNvSpPr>
            <a:spLocks noChangeShapeType="1"/>
          </p:cNvSpPr>
          <p:nvPr/>
        </p:nvSpPr>
        <p:spPr bwMode="auto">
          <a:xfrm>
            <a:off x="6705600" y="44958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507386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29001" y="533400"/>
            <a:ext cx="5045075" cy="641350"/>
          </a:xfrm>
          <a:solidFill>
            <a:schemeClr val="folHlink"/>
          </a:solidFill>
        </p:spPr>
        <p:txBody>
          <a:bodyPr/>
          <a:lstStyle/>
          <a:p>
            <a:pPr algn="ctr"/>
            <a:r>
              <a:rPr lang="en-US" altLang="en-US" sz="3600">
                <a:latin typeface="Book Antiqua" panose="02040602050305030304" pitchFamily="18" charset="0"/>
              </a:rPr>
              <a:t>Partial Veneer Crown</a:t>
            </a:r>
          </a:p>
        </p:txBody>
      </p:sp>
      <p:graphicFrame>
        <p:nvGraphicFramePr>
          <p:cNvPr id="29699" name="Object 3"/>
          <p:cNvGraphicFramePr>
            <a:graphicFrameLocks noGrp="1" noChangeAspect="1"/>
          </p:cNvGraphicFramePr>
          <p:nvPr>
            <p:ph idx="1"/>
          </p:nvPr>
        </p:nvGraphicFramePr>
        <p:xfrm>
          <a:off x="2133600" y="1676400"/>
          <a:ext cx="2819400" cy="2706688"/>
        </p:xfrm>
        <a:graphic>
          <a:graphicData uri="http://schemas.openxmlformats.org/presentationml/2006/ole">
            <mc:AlternateContent xmlns:mc="http://schemas.openxmlformats.org/markup-compatibility/2006">
              <mc:Choice xmlns:v="urn:schemas-microsoft-com:vml" Requires="v">
                <p:oleObj spid="_x0000_s4116" name="Photo Editor Photo" r:id="rId3" imgW="1428949" imgH="1371429" progId="MSPhotoEd.3">
                  <p:embed/>
                </p:oleObj>
              </mc:Choice>
              <mc:Fallback>
                <p:oleObj name="Photo Editor Photo" r:id="rId3" imgW="1428949" imgH="1371429" progId="MSPhotoEd.3">
                  <p:embed/>
                  <p:pic>
                    <p:nvPicPr>
                      <p:cNvPr id="29699" name="Object 3"/>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2133600" y="1676400"/>
                        <a:ext cx="2819400" cy="2706688"/>
                      </a:xfrm>
                      <a:prstGeom prst="rect">
                        <a:avLst/>
                      </a:prstGeom>
                    </p:spPr>
                  </p:pic>
                </p:oleObj>
              </mc:Fallback>
            </mc:AlternateContent>
          </a:graphicData>
        </a:graphic>
      </p:graphicFrame>
      <p:sp>
        <p:nvSpPr>
          <p:cNvPr id="29700" name="Text Box 4"/>
          <p:cNvSpPr txBox="1">
            <a:spLocks noChangeArrowheads="1"/>
          </p:cNvSpPr>
          <p:nvPr/>
        </p:nvSpPr>
        <p:spPr bwMode="auto">
          <a:xfrm>
            <a:off x="5257800" y="2209801"/>
            <a:ext cx="6024716"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pPr>
            <a:r>
              <a:rPr lang="en-US" altLang="en-US" sz="2800" dirty="0">
                <a:latin typeface="Book Antiqua" panose="02040602050305030304" pitchFamily="18" charset="0"/>
              </a:rPr>
              <a:t>Where only a portion of the clinical crowns is restored, not  including the facial surfaces</a:t>
            </a:r>
          </a:p>
        </p:txBody>
      </p:sp>
    </p:spTree>
    <p:extLst>
      <p:ext uri="{BB962C8B-B14F-4D97-AF65-F5344CB8AC3E}">
        <p14:creationId xmlns:p14="http://schemas.microsoft.com/office/powerpoint/2010/main" val="1427151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90801" y="762000"/>
            <a:ext cx="6569075" cy="641350"/>
          </a:xfrm>
          <a:solidFill>
            <a:schemeClr val="folHlink"/>
          </a:solidFill>
        </p:spPr>
        <p:txBody>
          <a:bodyPr/>
          <a:lstStyle/>
          <a:p>
            <a:pPr algn="ctr"/>
            <a:r>
              <a:rPr lang="en-US" altLang="en-US" sz="3600">
                <a:latin typeface="Book Antiqua" panose="02040602050305030304" pitchFamily="18" charset="0"/>
              </a:rPr>
              <a:t>Reverse three quarter crowns</a:t>
            </a:r>
          </a:p>
        </p:txBody>
      </p:sp>
      <p:sp>
        <p:nvSpPr>
          <p:cNvPr id="33795" name="Rectangle 3"/>
          <p:cNvSpPr>
            <a:spLocks noGrp="1" noChangeArrowheads="1"/>
          </p:cNvSpPr>
          <p:nvPr>
            <p:ph idx="1"/>
          </p:nvPr>
        </p:nvSpPr>
        <p:spPr>
          <a:xfrm>
            <a:off x="383458" y="1676400"/>
            <a:ext cx="9446342" cy="4114800"/>
          </a:xfrm>
        </p:spPr>
        <p:txBody>
          <a:bodyPr/>
          <a:lstStyle/>
          <a:p>
            <a:pPr algn="just">
              <a:lnSpc>
                <a:spcPct val="120000"/>
              </a:lnSpc>
              <a:buFontTx/>
              <a:buNone/>
            </a:pPr>
            <a:r>
              <a:rPr lang="en-US" altLang="en-US" dirty="0" err="1">
                <a:latin typeface="Book Antiqua" panose="02040602050305030304" pitchFamily="18" charset="0"/>
              </a:rPr>
              <a:t>II.</a:t>
            </a:r>
            <a:r>
              <a:rPr lang="en-US" altLang="en-US" u="sng" dirty="0" err="1">
                <a:latin typeface="Book Antiqua" panose="02040602050305030304" pitchFamily="18" charset="0"/>
              </a:rPr>
              <a:t>Reverse</a:t>
            </a:r>
            <a:r>
              <a:rPr lang="en-US" altLang="en-US" u="sng" dirty="0">
                <a:latin typeface="Book Antiqua" panose="02040602050305030304" pitchFamily="18" charset="0"/>
              </a:rPr>
              <a:t> three quarter crowns</a:t>
            </a:r>
            <a:r>
              <a:rPr lang="en-US" altLang="en-US" dirty="0">
                <a:latin typeface="Book Antiqua" panose="02040602050305030304" pitchFamily="18" charset="0"/>
              </a:rPr>
              <a:t>: Restores  all the surfaces except the lingual surface used to conserve tooth structure in cases of mandibular posterior teeth especially with severe lingual inclination. Normally indicated in teeth with destroyed buccal surfaces and intact lingual surfaces. </a:t>
            </a:r>
          </a:p>
        </p:txBody>
      </p:sp>
    </p:spTree>
    <p:extLst>
      <p:ext uri="{BB962C8B-B14F-4D97-AF65-F5344CB8AC3E}">
        <p14:creationId xmlns:p14="http://schemas.microsoft.com/office/powerpoint/2010/main" val="123437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19401" y="609600"/>
            <a:ext cx="6721475" cy="641350"/>
          </a:xfrm>
          <a:solidFill>
            <a:schemeClr val="folHlink"/>
          </a:solidFill>
        </p:spPr>
        <p:txBody>
          <a:bodyPr/>
          <a:lstStyle/>
          <a:p>
            <a:pPr algn="ctr"/>
            <a:r>
              <a:rPr lang="en-US" altLang="en-US" sz="3600">
                <a:latin typeface="Book Antiqua" panose="02040602050305030304" pitchFamily="18" charset="0"/>
              </a:rPr>
              <a:t>Seven Eighth Crowns</a:t>
            </a:r>
          </a:p>
        </p:txBody>
      </p:sp>
      <p:sp>
        <p:nvSpPr>
          <p:cNvPr id="34819" name="Rectangle 3"/>
          <p:cNvSpPr>
            <a:spLocks noGrp="1" noChangeArrowheads="1"/>
          </p:cNvSpPr>
          <p:nvPr>
            <p:ph idx="1"/>
          </p:nvPr>
        </p:nvSpPr>
        <p:spPr>
          <a:xfrm>
            <a:off x="471948" y="1600200"/>
            <a:ext cx="10899058" cy="4114800"/>
          </a:xfrm>
        </p:spPr>
        <p:txBody>
          <a:bodyPr/>
          <a:lstStyle/>
          <a:p>
            <a:pPr algn="just">
              <a:lnSpc>
                <a:spcPct val="120000"/>
              </a:lnSpc>
              <a:buFontTx/>
              <a:buNone/>
            </a:pPr>
            <a:r>
              <a:rPr lang="en-US" altLang="en-US" dirty="0">
                <a:latin typeface="Book Antiqua" panose="02040602050305030304" pitchFamily="18" charset="0"/>
              </a:rPr>
              <a:t>III. </a:t>
            </a:r>
            <a:r>
              <a:rPr lang="en-US" altLang="en-US" u="sng" dirty="0">
                <a:latin typeface="Book Antiqua" panose="02040602050305030304" pitchFamily="18" charset="0"/>
              </a:rPr>
              <a:t>Seven Eighth Crowns</a:t>
            </a:r>
            <a:r>
              <a:rPr lang="en-US" altLang="en-US" dirty="0">
                <a:latin typeface="Book Antiqua" panose="02040602050305030304" pitchFamily="18" charset="0"/>
              </a:rPr>
              <a:t>: Extensions of ¾  crowns as to include a major portion of the facial surface.</a:t>
            </a:r>
          </a:p>
          <a:p>
            <a:pPr algn="just">
              <a:lnSpc>
                <a:spcPct val="120000"/>
              </a:lnSpc>
              <a:buFontTx/>
              <a:buNone/>
            </a:pPr>
            <a:r>
              <a:rPr lang="en-US" altLang="en-US" dirty="0">
                <a:latin typeface="Book Antiqua" panose="02040602050305030304" pitchFamily="18" charset="0"/>
              </a:rPr>
              <a:t>	</a:t>
            </a:r>
            <a:r>
              <a:rPr lang="en-US" altLang="en-US" dirty="0" smtClean="0">
                <a:latin typeface="Book Antiqua" panose="02040602050305030304" pitchFamily="18" charset="0"/>
              </a:rPr>
              <a:t>Encircles   </a:t>
            </a:r>
            <a:r>
              <a:rPr lang="en-US" altLang="en-US" dirty="0">
                <a:latin typeface="Book Antiqua" panose="02040602050305030304" pitchFamily="18" charset="0"/>
                <a:ea typeface="Arial Unicode MS" pitchFamily="34" charset="-128"/>
              </a:rPr>
              <a:t>⅞ of the gingival circumference.</a:t>
            </a:r>
            <a:endParaRPr lang="en-US" altLang="en-US" dirty="0">
              <a:latin typeface="Book Antiqua" panose="02040602050305030304" pitchFamily="18" charset="0"/>
            </a:endParaRPr>
          </a:p>
        </p:txBody>
      </p:sp>
      <p:graphicFrame>
        <p:nvGraphicFramePr>
          <p:cNvPr id="34820" name="Object 4"/>
          <p:cNvGraphicFramePr>
            <a:graphicFrameLocks noChangeAspect="1"/>
          </p:cNvGraphicFramePr>
          <p:nvPr/>
        </p:nvGraphicFramePr>
        <p:xfrm>
          <a:off x="3429000" y="3886200"/>
          <a:ext cx="3200400" cy="2343150"/>
        </p:xfrm>
        <a:graphic>
          <a:graphicData uri="http://schemas.openxmlformats.org/presentationml/2006/ole">
            <mc:AlternateContent xmlns:mc="http://schemas.openxmlformats.org/markup-compatibility/2006">
              <mc:Choice xmlns:v="urn:schemas-microsoft-com:vml" Requires="v">
                <p:oleObj spid="_x0000_s5140" name="Photo Editor Photo" r:id="rId3" imgW="1600000" imgH="1171429" progId="MSPhotoEd.3">
                  <p:embed/>
                </p:oleObj>
              </mc:Choice>
              <mc:Fallback>
                <p:oleObj name="Photo Editor Photo" r:id="rId3" imgW="1600000" imgH="1171429" progId="MSPhotoEd.3">
                  <p:embed/>
                  <p:pic>
                    <p:nvPicPr>
                      <p:cNvPr id="34820"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429000" y="3886200"/>
                        <a:ext cx="32004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52146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53613" y="609600"/>
            <a:ext cx="9866671" cy="641350"/>
          </a:xfrm>
          <a:solidFill>
            <a:schemeClr val="folHlink"/>
          </a:solidFill>
        </p:spPr>
        <p:txBody>
          <a:bodyPr>
            <a:normAutofit/>
          </a:bodyPr>
          <a:lstStyle/>
          <a:p>
            <a:pPr algn="ctr"/>
            <a:r>
              <a:rPr lang="en-US" altLang="en-US" sz="3600" dirty="0">
                <a:latin typeface="Book Antiqua" panose="02040602050305030304" pitchFamily="18" charset="0"/>
              </a:rPr>
              <a:t>One Half </a:t>
            </a:r>
            <a:r>
              <a:rPr lang="en-US" altLang="en-US" sz="3600" dirty="0" smtClean="0">
                <a:latin typeface="Book Antiqua" panose="02040602050305030304" pitchFamily="18" charset="0"/>
              </a:rPr>
              <a:t>Crowns ( Mesial Half Crowns) </a:t>
            </a:r>
            <a:endParaRPr lang="en-US" altLang="en-US" sz="3600" dirty="0">
              <a:latin typeface="Book Antiqua" panose="02040602050305030304" pitchFamily="18" charset="0"/>
            </a:endParaRPr>
          </a:p>
        </p:txBody>
      </p:sp>
      <p:sp>
        <p:nvSpPr>
          <p:cNvPr id="35843" name="Rectangle 3"/>
          <p:cNvSpPr>
            <a:spLocks noGrp="1" noChangeArrowheads="1"/>
          </p:cNvSpPr>
          <p:nvPr>
            <p:ph idx="1"/>
          </p:nvPr>
        </p:nvSpPr>
        <p:spPr>
          <a:xfrm>
            <a:off x="619431" y="1676400"/>
            <a:ext cx="10943303" cy="4114800"/>
          </a:xfrm>
        </p:spPr>
        <p:txBody>
          <a:bodyPr/>
          <a:lstStyle/>
          <a:p>
            <a:pPr algn="just">
              <a:lnSpc>
                <a:spcPct val="120000"/>
              </a:lnSpc>
              <a:buFontTx/>
              <a:buNone/>
            </a:pPr>
            <a:r>
              <a:rPr lang="en-US" altLang="en-US" dirty="0">
                <a:latin typeface="Book Antiqua" panose="02040602050305030304" pitchFamily="18" charset="0"/>
              </a:rPr>
              <a:t>IV. </a:t>
            </a:r>
            <a:r>
              <a:rPr lang="en-US" altLang="en-US" u="sng" dirty="0">
                <a:latin typeface="Book Antiqua" panose="02040602050305030304" pitchFamily="18" charset="0"/>
              </a:rPr>
              <a:t>One Half Crowns:</a:t>
            </a:r>
            <a:r>
              <a:rPr lang="en-US" altLang="en-US" dirty="0">
                <a:latin typeface="Book Antiqua" panose="02040602050305030304" pitchFamily="18" charset="0"/>
              </a:rPr>
              <a:t> Restore the occlusal and   mesial surfaces as well as portion of the facial and lingual surfaces.</a:t>
            </a:r>
          </a:p>
        </p:txBody>
      </p:sp>
      <p:graphicFrame>
        <p:nvGraphicFramePr>
          <p:cNvPr id="35844" name="Object 4"/>
          <p:cNvGraphicFramePr>
            <a:graphicFrameLocks noChangeAspect="1"/>
          </p:cNvGraphicFramePr>
          <p:nvPr>
            <p:extLst>
              <p:ext uri="{D42A27DB-BD31-4B8C-83A1-F6EECF244321}">
                <p14:modId xmlns:p14="http://schemas.microsoft.com/office/powerpoint/2010/main" val="2813956346"/>
              </p:ext>
            </p:extLst>
          </p:nvPr>
        </p:nvGraphicFramePr>
        <p:xfrm>
          <a:off x="3893574" y="3279776"/>
          <a:ext cx="3345426" cy="3199234"/>
        </p:xfrm>
        <a:graphic>
          <a:graphicData uri="http://schemas.openxmlformats.org/presentationml/2006/ole">
            <mc:AlternateContent xmlns:mc="http://schemas.openxmlformats.org/markup-compatibility/2006">
              <mc:Choice xmlns:v="urn:schemas-microsoft-com:vml" Requires="v">
                <p:oleObj spid="_x0000_s6164" name="Photo Editor Photo" r:id="rId3" imgW="1552792" imgH="1486107" progId="MSPhotoEd.3">
                  <p:embed/>
                </p:oleObj>
              </mc:Choice>
              <mc:Fallback>
                <p:oleObj name="Photo Editor Photo" r:id="rId3" imgW="1552792" imgH="1486107" progId="MSPhotoEd.3">
                  <p:embed/>
                  <p:pic>
                    <p:nvPicPr>
                      <p:cNvPr id="35844"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893574" y="3279776"/>
                        <a:ext cx="3345426" cy="319923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24042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24201" y="304800"/>
            <a:ext cx="5426075" cy="641350"/>
          </a:xfrm>
          <a:solidFill>
            <a:schemeClr val="folHlink"/>
          </a:solidFill>
        </p:spPr>
        <p:txBody>
          <a:bodyPr/>
          <a:lstStyle/>
          <a:p>
            <a:pPr algn="ctr"/>
            <a:r>
              <a:rPr lang="en-US" altLang="en-US" sz="3600">
                <a:latin typeface="Book Antiqua" panose="02040602050305030304" pitchFamily="18" charset="0"/>
              </a:rPr>
              <a:t>Telescopic Crowns</a:t>
            </a:r>
          </a:p>
        </p:txBody>
      </p:sp>
      <p:sp>
        <p:nvSpPr>
          <p:cNvPr id="36867" name="Rectangle 3"/>
          <p:cNvSpPr>
            <a:spLocks noGrp="1" noChangeArrowheads="1"/>
          </p:cNvSpPr>
          <p:nvPr>
            <p:ph idx="1"/>
          </p:nvPr>
        </p:nvSpPr>
        <p:spPr>
          <a:xfrm>
            <a:off x="427703" y="990600"/>
            <a:ext cx="10633587" cy="4343400"/>
          </a:xfrm>
        </p:spPr>
        <p:txBody>
          <a:bodyPr/>
          <a:lstStyle/>
          <a:p>
            <a:pPr algn="just">
              <a:lnSpc>
                <a:spcPct val="115000"/>
              </a:lnSpc>
              <a:buFontTx/>
              <a:buNone/>
            </a:pPr>
            <a:r>
              <a:rPr lang="en-US" altLang="en-US" dirty="0">
                <a:latin typeface="Book Antiqua" panose="02040602050305030304" pitchFamily="18" charset="0"/>
              </a:rPr>
              <a:t>V. </a:t>
            </a:r>
            <a:r>
              <a:rPr lang="en-US" altLang="en-US" u="sng" dirty="0">
                <a:latin typeface="Book Antiqua" panose="02040602050305030304" pitchFamily="18" charset="0"/>
              </a:rPr>
              <a:t>Telescopic Crowns</a:t>
            </a:r>
            <a:r>
              <a:rPr lang="en-US" altLang="en-US" dirty="0">
                <a:latin typeface="Book Antiqua" panose="02040602050305030304" pitchFamily="18" charset="0"/>
              </a:rPr>
              <a:t>: A full crown preparation with heavy reduction is made to follow the long axis of the tooth that is tilted and a coping is prepared to follow the long axis of the tooth preparation and the crown to be served as a retainer is fitted over the coping.</a:t>
            </a:r>
          </a:p>
        </p:txBody>
      </p:sp>
      <p:graphicFrame>
        <p:nvGraphicFramePr>
          <p:cNvPr id="36868" name="Object 4"/>
          <p:cNvGraphicFramePr>
            <a:graphicFrameLocks noChangeAspect="1"/>
          </p:cNvGraphicFramePr>
          <p:nvPr/>
        </p:nvGraphicFramePr>
        <p:xfrm>
          <a:off x="3657600" y="3989389"/>
          <a:ext cx="2743200" cy="2581275"/>
        </p:xfrm>
        <a:graphic>
          <a:graphicData uri="http://schemas.openxmlformats.org/presentationml/2006/ole">
            <mc:AlternateContent xmlns:mc="http://schemas.openxmlformats.org/markup-compatibility/2006">
              <mc:Choice xmlns:v="urn:schemas-microsoft-com:vml" Requires="v">
                <p:oleObj spid="_x0000_s7188" name="Photo Editor Photo" r:id="rId3" imgW="1619476" imgH="1523810" progId="MSPhotoEd.3">
                  <p:embed/>
                </p:oleObj>
              </mc:Choice>
              <mc:Fallback>
                <p:oleObj name="Photo Editor Photo" r:id="rId3" imgW="1619476" imgH="1523810" progId="MSPhotoEd.3">
                  <p:embed/>
                  <p:pic>
                    <p:nvPicPr>
                      <p:cNvPr id="36868"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657600" y="3989389"/>
                        <a:ext cx="27432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00500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0" y="517525"/>
            <a:ext cx="7239000" cy="641350"/>
          </a:xfrm>
          <a:solidFill>
            <a:schemeClr val="folHlink"/>
          </a:solidFill>
        </p:spPr>
        <p:txBody>
          <a:bodyPr/>
          <a:lstStyle/>
          <a:p>
            <a:pPr algn="ctr"/>
            <a:r>
              <a:rPr lang="en-US" altLang="en-US" sz="3600">
                <a:latin typeface="Book Antiqua" panose="02040602050305030304" pitchFamily="18" charset="0"/>
              </a:rPr>
              <a:t>Intracoronal Retainer</a:t>
            </a:r>
          </a:p>
        </p:txBody>
      </p:sp>
      <p:sp>
        <p:nvSpPr>
          <p:cNvPr id="37891" name="Rectangle 3"/>
          <p:cNvSpPr>
            <a:spLocks noGrp="1" noChangeArrowheads="1"/>
          </p:cNvSpPr>
          <p:nvPr>
            <p:ph idx="1"/>
          </p:nvPr>
        </p:nvSpPr>
        <p:spPr>
          <a:xfrm>
            <a:off x="560439" y="1371600"/>
            <a:ext cx="10545096" cy="4572000"/>
          </a:xfrm>
        </p:spPr>
        <p:txBody>
          <a:bodyPr/>
          <a:lstStyle/>
          <a:p>
            <a:pPr marL="609600" indent="-609600" algn="just">
              <a:lnSpc>
                <a:spcPct val="120000"/>
              </a:lnSpc>
            </a:pPr>
            <a:r>
              <a:rPr lang="en-US" altLang="en-US" dirty="0" err="1">
                <a:solidFill>
                  <a:srgbClr val="92D050"/>
                </a:solidFill>
                <a:latin typeface="Book Antiqua" panose="02040602050305030304" pitchFamily="18" charset="0"/>
              </a:rPr>
              <a:t>Intracoronal</a:t>
            </a:r>
            <a:r>
              <a:rPr lang="en-US" altLang="en-US" dirty="0">
                <a:solidFill>
                  <a:srgbClr val="92D050"/>
                </a:solidFill>
                <a:latin typeface="Book Antiqua" panose="02040602050305030304" pitchFamily="18" charset="0"/>
              </a:rPr>
              <a:t> Retainer</a:t>
            </a:r>
            <a:r>
              <a:rPr lang="en-US" altLang="en-US" dirty="0" smtClean="0">
                <a:solidFill>
                  <a:srgbClr val="92D050"/>
                </a:solidFill>
                <a:latin typeface="Book Antiqua" panose="02040602050305030304" pitchFamily="18" charset="0"/>
              </a:rPr>
              <a:t>: </a:t>
            </a:r>
            <a:r>
              <a:rPr lang="en-US" altLang="en-US" dirty="0" smtClean="0">
                <a:latin typeface="Book Antiqua" panose="02040602050305030304" pitchFamily="18" charset="0"/>
              </a:rPr>
              <a:t>Obtain </a:t>
            </a:r>
            <a:r>
              <a:rPr lang="en-US" altLang="en-US" dirty="0">
                <a:latin typeface="Book Antiqua" panose="02040602050305030304" pitchFamily="18" charset="0"/>
              </a:rPr>
              <a:t>their retention and resistance to displacement from the intimate fit of the restoration within the confines of the coronal portion of the tooth.</a:t>
            </a:r>
          </a:p>
          <a:p>
            <a:pPr marL="609600" indent="-609600" algn="just">
              <a:lnSpc>
                <a:spcPct val="120000"/>
              </a:lnSpc>
              <a:buFontTx/>
              <a:buAutoNum type="alphaLcPeriod"/>
            </a:pPr>
            <a:r>
              <a:rPr lang="en-US" altLang="en-US" dirty="0">
                <a:latin typeface="Book Antiqua" panose="02040602050305030304" pitchFamily="18" charset="0"/>
              </a:rPr>
              <a:t>Inlay</a:t>
            </a:r>
          </a:p>
          <a:p>
            <a:pPr marL="609600" indent="-609600" algn="just">
              <a:lnSpc>
                <a:spcPct val="120000"/>
              </a:lnSpc>
              <a:buFontTx/>
              <a:buAutoNum type="alphaLcPeriod"/>
            </a:pPr>
            <a:r>
              <a:rPr lang="en-US" altLang="en-US" dirty="0">
                <a:latin typeface="Book Antiqua" panose="02040602050305030304" pitchFamily="18" charset="0"/>
              </a:rPr>
              <a:t>Onlay</a:t>
            </a:r>
          </a:p>
          <a:p>
            <a:pPr marL="0" indent="0" algn="just">
              <a:lnSpc>
                <a:spcPct val="120000"/>
              </a:lnSpc>
              <a:buNone/>
            </a:pPr>
            <a:endParaRPr lang="en-US" altLang="en-US" dirty="0">
              <a:latin typeface="Book Antiqua" panose="02040602050305030304" pitchFamily="18" charset="0"/>
            </a:endParaRPr>
          </a:p>
        </p:txBody>
      </p:sp>
    </p:spTree>
    <p:extLst>
      <p:ext uri="{BB962C8B-B14F-4D97-AF65-F5344CB8AC3E}">
        <p14:creationId xmlns:p14="http://schemas.microsoft.com/office/powerpoint/2010/main" val="3453720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811161" y="762000"/>
            <a:ext cx="10692581" cy="4114800"/>
          </a:xfrm>
        </p:spPr>
        <p:txBody>
          <a:bodyPr/>
          <a:lstStyle/>
          <a:p>
            <a:pPr>
              <a:buFontTx/>
              <a:buNone/>
            </a:pPr>
            <a:r>
              <a:rPr lang="en-US" altLang="en-US" dirty="0">
                <a:latin typeface="Book Antiqua" panose="02040602050305030304" pitchFamily="18" charset="0"/>
              </a:rPr>
              <a:t>a. Inlay:</a:t>
            </a:r>
          </a:p>
        </p:txBody>
      </p:sp>
      <p:graphicFrame>
        <p:nvGraphicFramePr>
          <p:cNvPr id="38916" name="Object 4"/>
          <p:cNvGraphicFramePr>
            <a:graphicFrameLocks noChangeAspect="1"/>
          </p:cNvGraphicFramePr>
          <p:nvPr/>
        </p:nvGraphicFramePr>
        <p:xfrm>
          <a:off x="2895600" y="1447801"/>
          <a:ext cx="2895600" cy="2549525"/>
        </p:xfrm>
        <a:graphic>
          <a:graphicData uri="http://schemas.openxmlformats.org/presentationml/2006/ole">
            <mc:AlternateContent xmlns:mc="http://schemas.openxmlformats.org/markup-compatibility/2006">
              <mc:Choice xmlns:v="urn:schemas-microsoft-com:vml" Requires="v">
                <p:oleObj spid="_x0000_s8230" name="Photo Editor Photo" r:id="rId3" imgW="1276190" imgH="1123810" progId="MSPhotoEd.3">
                  <p:embed/>
                </p:oleObj>
              </mc:Choice>
              <mc:Fallback>
                <p:oleObj name="Photo Editor Photo" r:id="rId3" imgW="1276190" imgH="1123810" progId="MSPhotoEd.3">
                  <p:embed/>
                  <p:pic>
                    <p:nvPicPr>
                      <p:cNvPr id="389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47801"/>
                        <a:ext cx="2895600"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6858000" y="3733800"/>
          <a:ext cx="2895600" cy="2687638"/>
        </p:xfrm>
        <a:graphic>
          <a:graphicData uri="http://schemas.openxmlformats.org/presentationml/2006/ole">
            <mc:AlternateContent xmlns:mc="http://schemas.openxmlformats.org/markup-compatibility/2006">
              <mc:Choice xmlns:v="urn:schemas-microsoft-com:vml" Requires="v">
                <p:oleObj spid="_x0000_s8231" name="Photo Editor Photo" r:id="rId5" imgW="1066667" imgH="990738" progId="MSPhotoEd.3">
                  <p:embed/>
                </p:oleObj>
              </mc:Choice>
              <mc:Fallback>
                <p:oleObj name="Photo Editor Photo" r:id="rId5" imgW="1066667" imgH="990738" progId="MSPhotoEd.3">
                  <p:embed/>
                  <p:pic>
                    <p:nvPicPr>
                      <p:cNvPr id="3891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33800"/>
                        <a:ext cx="289560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8" name="Text Box 6"/>
          <p:cNvSpPr txBox="1">
            <a:spLocks noChangeArrowheads="1"/>
          </p:cNvSpPr>
          <p:nvPr/>
        </p:nvSpPr>
        <p:spPr bwMode="auto">
          <a:xfrm>
            <a:off x="6019799" y="2133600"/>
            <a:ext cx="47022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latin typeface="Book Antiqua" panose="02040602050305030304" pitchFamily="18" charset="0"/>
              </a:rPr>
              <a:t>Metal Inlay to restore a molar</a:t>
            </a:r>
          </a:p>
        </p:txBody>
      </p:sp>
      <p:sp>
        <p:nvSpPr>
          <p:cNvPr id="38919" name="Text Box 7"/>
          <p:cNvSpPr txBox="1">
            <a:spLocks noChangeArrowheads="1"/>
          </p:cNvSpPr>
          <p:nvPr/>
        </p:nvSpPr>
        <p:spPr bwMode="auto">
          <a:xfrm>
            <a:off x="811161" y="4232787"/>
            <a:ext cx="50201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latin typeface="Book Antiqua" panose="02040602050305030304" pitchFamily="18" charset="0"/>
              </a:rPr>
              <a:t>Forces applied to an MOD inlay </a:t>
            </a:r>
          </a:p>
          <a:p>
            <a:r>
              <a:rPr lang="en-US" altLang="en-US" sz="2400" b="1" dirty="0">
                <a:latin typeface="Book Antiqua" panose="02040602050305030304" pitchFamily="18" charset="0"/>
              </a:rPr>
              <a:t>produce stresses that tend to </a:t>
            </a:r>
          </a:p>
          <a:p>
            <a:r>
              <a:rPr lang="en-US" altLang="en-US" sz="2400" b="1" dirty="0">
                <a:latin typeface="Book Antiqua" panose="02040602050305030304" pitchFamily="18" charset="0"/>
              </a:rPr>
              <a:t>separate the cusps.</a:t>
            </a:r>
          </a:p>
        </p:txBody>
      </p:sp>
    </p:spTree>
    <p:extLst>
      <p:ext uri="{BB962C8B-B14F-4D97-AF65-F5344CB8AC3E}">
        <p14:creationId xmlns:p14="http://schemas.microsoft.com/office/powerpoint/2010/main" val="415404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Table of Contents </a:t>
            </a:r>
            <a:endParaRPr lang="en-US" dirty="0">
              <a:solidFill>
                <a:srgbClr val="00B050"/>
              </a:solidFill>
            </a:endParaRPr>
          </a:p>
        </p:txBody>
      </p:sp>
      <p:sp>
        <p:nvSpPr>
          <p:cNvPr id="3" name="Slide Number Placeholder 2"/>
          <p:cNvSpPr>
            <a:spLocks noGrp="1"/>
          </p:cNvSpPr>
          <p:nvPr>
            <p:ph type="sldNum" sz="quarter" idx="12"/>
          </p:nvPr>
        </p:nvSpPr>
        <p:spPr/>
        <p:txBody>
          <a:bodyPr/>
          <a:lstStyle/>
          <a:p>
            <a:fld id="{72795863-2509-495E-A4D3-2D1EB08AA326}" type="slidenum">
              <a:rPr lang="en-US" smtClean="0"/>
              <a:t>3</a:t>
            </a:fld>
            <a:endParaRPr lang="en-US"/>
          </a:p>
        </p:txBody>
      </p:sp>
      <p:sp>
        <p:nvSpPr>
          <p:cNvPr id="4" name="TextBox 3"/>
          <p:cNvSpPr txBox="1"/>
          <p:nvPr/>
        </p:nvSpPr>
        <p:spPr>
          <a:xfrm>
            <a:off x="884904" y="1784555"/>
            <a:ext cx="7846142" cy="2554545"/>
          </a:xfrm>
          <a:prstGeom prst="rect">
            <a:avLst/>
          </a:prstGeom>
          <a:noFill/>
        </p:spPr>
        <p:txBody>
          <a:bodyPr wrap="square" rtlCol="0">
            <a:spAutoFit/>
          </a:bodyPr>
          <a:lstStyle/>
          <a:p>
            <a:r>
              <a:rPr lang="en-US" sz="3200" dirty="0" smtClean="0">
                <a:latin typeface="Bookman Old Style" panose="02050604050505020204" pitchFamily="18" charset="0"/>
              </a:rPr>
              <a:t>Introduction</a:t>
            </a:r>
          </a:p>
          <a:p>
            <a:r>
              <a:rPr lang="en-US" sz="3200" dirty="0" smtClean="0">
                <a:latin typeface="Bookman Old Style" panose="02050604050505020204" pitchFamily="18" charset="0"/>
              </a:rPr>
              <a:t>Definition</a:t>
            </a:r>
          </a:p>
          <a:p>
            <a:r>
              <a:rPr lang="en-US" sz="3200" dirty="0" smtClean="0">
                <a:latin typeface="Bookman Old Style" panose="02050604050505020204" pitchFamily="18" charset="0"/>
              </a:rPr>
              <a:t>Terminologies </a:t>
            </a:r>
          </a:p>
          <a:p>
            <a:r>
              <a:rPr lang="en-US" sz="3200" dirty="0" smtClean="0">
                <a:latin typeface="Bookman Old Style" panose="02050604050505020204" pitchFamily="18" charset="0"/>
              </a:rPr>
              <a:t>Conclusion </a:t>
            </a:r>
          </a:p>
          <a:p>
            <a:r>
              <a:rPr lang="en-US" sz="3200" dirty="0" smtClean="0">
                <a:latin typeface="Bookman Old Style" panose="02050604050505020204" pitchFamily="18" charset="0"/>
              </a:rPr>
              <a:t>Take Home Message  </a:t>
            </a:r>
            <a:endParaRPr lang="en-US" sz="3200" dirty="0">
              <a:latin typeface="Bookman Old Style" panose="02050604050505020204" pitchFamily="18" charset="0"/>
            </a:endParaRPr>
          </a:p>
        </p:txBody>
      </p:sp>
    </p:spTree>
    <p:extLst>
      <p:ext uri="{BB962C8B-B14F-4D97-AF65-F5344CB8AC3E}">
        <p14:creationId xmlns:p14="http://schemas.microsoft.com/office/powerpoint/2010/main" val="2259760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98206" y="1219200"/>
            <a:ext cx="11194026" cy="4114800"/>
          </a:xfrm>
        </p:spPr>
        <p:txBody>
          <a:bodyPr/>
          <a:lstStyle/>
          <a:p>
            <a:pPr algn="just">
              <a:lnSpc>
                <a:spcPct val="120000"/>
              </a:lnSpc>
              <a:buFontTx/>
              <a:buNone/>
            </a:pPr>
            <a:r>
              <a:rPr lang="en-US" altLang="en-US" dirty="0">
                <a:latin typeface="Book Antiqua" panose="02040602050305030304" pitchFamily="18" charset="0"/>
              </a:rPr>
              <a:t>b</a:t>
            </a:r>
            <a:r>
              <a:rPr lang="en-US" altLang="en-US" dirty="0">
                <a:solidFill>
                  <a:srgbClr val="92D050"/>
                </a:solidFill>
                <a:latin typeface="Book Antiqua" panose="02040602050305030304" pitchFamily="18" charset="0"/>
              </a:rPr>
              <a:t>. Onlay</a:t>
            </a:r>
            <a:r>
              <a:rPr lang="en-US" altLang="en-US" dirty="0" smtClean="0">
                <a:solidFill>
                  <a:srgbClr val="92D050"/>
                </a:solidFill>
                <a:latin typeface="Book Antiqua" panose="02040602050305030304" pitchFamily="18" charset="0"/>
              </a:rPr>
              <a:t>: </a:t>
            </a:r>
            <a:r>
              <a:rPr lang="en-US" altLang="en-US" dirty="0" smtClean="0">
                <a:latin typeface="Book Antiqua" panose="02040602050305030304" pitchFamily="18" charset="0"/>
              </a:rPr>
              <a:t>Modifications </a:t>
            </a:r>
            <a:r>
              <a:rPr lang="en-US" altLang="en-US" dirty="0">
                <a:latin typeface="Book Antiqua" panose="02040602050305030304" pitchFamily="18" charset="0"/>
              </a:rPr>
              <a:t>of the inlay  to restore the occlusal surface of the tooth to prevent stress concentration.</a:t>
            </a:r>
          </a:p>
        </p:txBody>
      </p:sp>
      <p:graphicFrame>
        <p:nvGraphicFramePr>
          <p:cNvPr id="39940" name="Object 4"/>
          <p:cNvGraphicFramePr>
            <a:graphicFrameLocks noChangeAspect="1"/>
          </p:cNvGraphicFramePr>
          <p:nvPr/>
        </p:nvGraphicFramePr>
        <p:xfrm>
          <a:off x="3352800" y="2895601"/>
          <a:ext cx="3124200" cy="2460625"/>
        </p:xfrm>
        <a:graphic>
          <a:graphicData uri="http://schemas.openxmlformats.org/presentationml/2006/ole">
            <mc:AlternateContent xmlns:mc="http://schemas.openxmlformats.org/markup-compatibility/2006">
              <mc:Choice xmlns:v="urn:schemas-microsoft-com:vml" Requires="v">
                <p:oleObj spid="_x0000_s9236" name="Photo Editor Photo" r:id="rId3" imgW="1247619" imgH="1095528" progId="MSPhotoEd.3">
                  <p:embed/>
                </p:oleObj>
              </mc:Choice>
              <mc:Fallback>
                <p:oleObj name="Photo Editor Photo" r:id="rId3" imgW="1247619" imgH="1095528" progId="MSPhotoEd.3">
                  <p:embed/>
                  <p:pic>
                    <p:nvPicPr>
                      <p:cNvPr id="39940"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l="5263" t="11992" r="7895" b="10056"/>
                      <a:stretch>
                        <a:fillRect/>
                      </a:stretch>
                    </p:blipFill>
                    <p:spPr bwMode="auto">
                      <a:xfrm>
                        <a:off x="3352800" y="2895601"/>
                        <a:ext cx="31242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Text Box 5"/>
          <p:cNvSpPr txBox="1">
            <a:spLocks noChangeArrowheads="1"/>
          </p:cNvSpPr>
          <p:nvPr/>
        </p:nvSpPr>
        <p:spPr bwMode="auto">
          <a:xfrm>
            <a:off x="825909" y="5545395"/>
            <a:ext cx="91882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latin typeface="Book Antiqua" panose="02040602050305030304" pitchFamily="18" charset="0"/>
              </a:rPr>
              <a:t>Forces applied over a wider area </a:t>
            </a:r>
            <a:r>
              <a:rPr lang="en-US" altLang="en-US" sz="2400" b="1" dirty="0" smtClean="0">
                <a:latin typeface="Book Antiqua" panose="02040602050305030304" pitchFamily="18" charset="0"/>
              </a:rPr>
              <a:t>is </a:t>
            </a:r>
            <a:r>
              <a:rPr lang="en-US" altLang="en-US" sz="2400" b="1" dirty="0">
                <a:latin typeface="Book Antiqua" panose="02040602050305030304" pitchFamily="18" charset="0"/>
              </a:rPr>
              <a:t>less destructive patterns.</a:t>
            </a:r>
          </a:p>
        </p:txBody>
      </p:sp>
      <p:sp>
        <p:nvSpPr>
          <p:cNvPr id="39942" name="Line 6"/>
          <p:cNvSpPr>
            <a:spLocks noChangeShapeType="1"/>
          </p:cNvSpPr>
          <p:nvPr/>
        </p:nvSpPr>
        <p:spPr bwMode="auto">
          <a:xfrm flipH="1" flipV="1">
            <a:off x="4724400" y="5105400"/>
            <a:ext cx="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973609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743201" y="457200"/>
            <a:ext cx="6264275" cy="641350"/>
          </a:xfrm>
          <a:solidFill>
            <a:schemeClr val="folHlink"/>
          </a:solidFill>
        </p:spPr>
        <p:txBody>
          <a:bodyPr/>
          <a:lstStyle/>
          <a:p>
            <a:pPr algn="ctr"/>
            <a:r>
              <a:rPr lang="en-US" altLang="en-US" sz="3600" dirty="0">
                <a:latin typeface="Book Antiqua" panose="02040602050305030304" pitchFamily="18" charset="0"/>
              </a:rPr>
              <a:t>Radicular Retained Restored</a:t>
            </a:r>
          </a:p>
        </p:txBody>
      </p:sp>
      <p:sp>
        <p:nvSpPr>
          <p:cNvPr id="43011" name="Rectangle 3"/>
          <p:cNvSpPr>
            <a:spLocks noGrp="1" noChangeArrowheads="1"/>
          </p:cNvSpPr>
          <p:nvPr>
            <p:ph idx="1"/>
          </p:nvPr>
        </p:nvSpPr>
        <p:spPr>
          <a:xfrm>
            <a:off x="4395019" y="1371600"/>
            <a:ext cx="7300451" cy="4953000"/>
          </a:xfrm>
        </p:spPr>
        <p:txBody>
          <a:bodyPr/>
          <a:lstStyle/>
          <a:p>
            <a:pPr algn="just">
              <a:lnSpc>
                <a:spcPct val="115000"/>
              </a:lnSpc>
            </a:pPr>
            <a:r>
              <a:rPr lang="en-US" altLang="en-US" dirty="0" smtClean="0">
                <a:latin typeface="Book Antiqua" panose="02040602050305030304" pitchFamily="18" charset="0"/>
              </a:rPr>
              <a:t>A </a:t>
            </a:r>
            <a:r>
              <a:rPr lang="en-US" altLang="en-US" dirty="0">
                <a:latin typeface="Book Antiqua" panose="02040602050305030304" pitchFamily="18" charset="0"/>
              </a:rPr>
              <a:t>post usually made of metal that is fitted into a prepared root canal of a natural tooth. When combined with an artificial crown/core, it provides resistance and retention to the restoration.</a:t>
            </a:r>
          </a:p>
        </p:txBody>
      </p:sp>
      <p:graphicFrame>
        <p:nvGraphicFramePr>
          <p:cNvPr id="43012" name="Object 4"/>
          <p:cNvGraphicFramePr>
            <a:graphicFrameLocks noChangeAspect="1"/>
          </p:cNvGraphicFramePr>
          <p:nvPr>
            <p:extLst>
              <p:ext uri="{D42A27DB-BD31-4B8C-83A1-F6EECF244321}">
                <p14:modId xmlns:p14="http://schemas.microsoft.com/office/powerpoint/2010/main" val="2680346263"/>
              </p:ext>
            </p:extLst>
          </p:nvPr>
        </p:nvGraphicFramePr>
        <p:xfrm>
          <a:off x="914401" y="1447800"/>
          <a:ext cx="3119387" cy="4953000"/>
        </p:xfrm>
        <a:graphic>
          <a:graphicData uri="http://schemas.openxmlformats.org/presentationml/2006/ole">
            <mc:AlternateContent xmlns:mc="http://schemas.openxmlformats.org/markup-compatibility/2006">
              <mc:Choice xmlns:v="urn:schemas-microsoft-com:vml" Requires="v">
                <p:oleObj spid="_x0000_s10260" name="Photo Editor Photo" r:id="rId3" imgW="1324160" imgH="2371429" progId="MSPhotoEd.3">
                  <p:embed/>
                </p:oleObj>
              </mc:Choice>
              <mc:Fallback>
                <p:oleObj name="Photo Editor Photo" r:id="rId3" imgW="1324160" imgH="2371429" progId="MSPhotoEd.3">
                  <p:embed/>
                  <p:pic>
                    <p:nvPicPr>
                      <p:cNvPr id="43012"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914401" y="1447800"/>
                        <a:ext cx="3119387" cy="4953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22307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29001" y="700547"/>
            <a:ext cx="4892675" cy="751555"/>
          </a:xfrm>
          <a:solidFill>
            <a:schemeClr val="folHlink"/>
          </a:solidFill>
        </p:spPr>
        <p:txBody>
          <a:bodyPr/>
          <a:lstStyle/>
          <a:p>
            <a:pPr algn="ctr"/>
            <a:r>
              <a:rPr lang="en-US" altLang="en-US" sz="3600" dirty="0">
                <a:latin typeface="Book Antiqua" panose="02040602050305030304" pitchFamily="18" charset="0"/>
              </a:rPr>
              <a:t>Connectors</a:t>
            </a:r>
          </a:p>
        </p:txBody>
      </p:sp>
      <p:sp>
        <p:nvSpPr>
          <p:cNvPr id="46083" name="Rectangle 3"/>
          <p:cNvSpPr>
            <a:spLocks noGrp="1" noChangeArrowheads="1"/>
          </p:cNvSpPr>
          <p:nvPr>
            <p:ph idx="1"/>
          </p:nvPr>
        </p:nvSpPr>
        <p:spPr>
          <a:xfrm>
            <a:off x="324464" y="1600200"/>
            <a:ext cx="11636477" cy="4918587"/>
          </a:xfrm>
        </p:spPr>
        <p:txBody>
          <a:bodyPr>
            <a:normAutofit/>
          </a:bodyPr>
          <a:lstStyle/>
          <a:p>
            <a:pPr algn="just">
              <a:lnSpc>
                <a:spcPct val="120000"/>
              </a:lnSpc>
            </a:pPr>
            <a:r>
              <a:rPr lang="en-US" altLang="en-US" dirty="0">
                <a:latin typeface="Book Antiqua" panose="02040602050305030304" pitchFamily="18" charset="0"/>
              </a:rPr>
              <a:t>Connectors: That portion of a FPD that unites the retainers and the </a:t>
            </a:r>
            <a:r>
              <a:rPr lang="en-US" altLang="en-US" dirty="0" smtClean="0">
                <a:latin typeface="Book Antiqua" panose="02040602050305030304" pitchFamily="18" charset="0"/>
              </a:rPr>
              <a:t>pontic.</a:t>
            </a:r>
            <a:r>
              <a:rPr lang="en-US" altLang="en-US" dirty="0">
                <a:latin typeface="Book Antiqua" panose="02040602050305030304" pitchFamily="18" charset="0"/>
              </a:rPr>
              <a:t>				</a:t>
            </a:r>
            <a:r>
              <a:rPr lang="en-US" altLang="en-US" dirty="0" smtClean="0">
                <a:latin typeface="Book Antiqua" panose="02040602050305030304" pitchFamily="18" charset="0"/>
              </a:rPr>
              <a:t>     Pontic</a:t>
            </a:r>
            <a:endParaRPr lang="en-US" altLang="en-US" dirty="0">
              <a:latin typeface="Book Antiqua" panose="02040602050305030304" pitchFamily="18" charset="0"/>
            </a:endParaRPr>
          </a:p>
          <a:p>
            <a:pPr algn="just">
              <a:lnSpc>
                <a:spcPct val="120000"/>
              </a:lnSpc>
              <a:buFontTx/>
              <a:buNone/>
            </a:pPr>
            <a:endParaRPr lang="en-US" altLang="en-US" dirty="0">
              <a:latin typeface="Book Antiqua" panose="02040602050305030304" pitchFamily="18" charset="0"/>
            </a:endParaRPr>
          </a:p>
          <a:p>
            <a:pPr algn="just">
              <a:lnSpc>
                <a:spcPct val="120000"/>
              </a:lnSpc>
              <a:buFontTx/>
              <a:buNone/>
            </a:pPr>
            <a:r>
              <a:rPr lang="en-US" altLang="en-US" dirty="0">
                <a:latin typeface="Book Antiqua" panose="02040602050305030304" pitchFamily="18" charset="0"/>
              </a:rPr>
              <a:t>	</a:t>
            </a:r>
            <a:r>
              <a:rPr lang="en-US" altLang="en-US" dirty="0" smtClean="0">
                <a:latin typeface="Book Antiqua" panose="02040602050305030304" pitchFamily="18" charset="0"/>
              </a:rPr>
              <a:t>                      Rigid        	Non-rigid               Loop </a:t>
            </a:r>
            <a:r>
              <a:rPr lang="en-US" altLang="en-US" dirty="0">
                <a:latin typeface="Book Antiqua" panose="02040602050305030304" pitchFamily="18" charset="0"/>
              </a:rPr>
              <a:t>connectors</a:t>
            </a:r>
          </a:p>
          <a:p>
            <a:pPr algn="just">
              <a:lnSpc>
                <a:spcPct val="120000"/>
              </a:lnSpc>
              <a:buFontTx/>
              <a:buNone/>
            </a:pPr>
            <a:endParaRPr lang="en-US" altLang="en-US" sz="1800" dirty="0">
              <a:latin typeface="Book Antiqua" panose="02040602050305030304" pitchFamily="18" charset="0"/>
            </a:endParaRPr>
          </a:p>
          <a:p>
            <a:pPr algn="just">
              <a:lnSpc>
                <a:spcPct val="120000"/>
              </a:lnSpc>
              <a:buFont typeface="Wingdings" panose="05000000000000000000" pitchFamily="2" charset="2"/>
              <a:buChar char="Ø"/>
            </a:pPr>
            <a:r>
              <a:rPr lang="en-US" altLang="en-US" dirty="0">
                <a:latin typeface="Book Antiqua" panose="02040602050305030304" pitchFamily="18" charset="0"/>
              </a:rPr>
              <a:t>Rigid Connector</a:t>
            </a:r>
          </a:p>
          <a:p>
            <a:pPr algn="just">
              <a:lnSpc>
                <a:spcPct val="120000"/>
              </a:lnSpc>
              <a:buFont typeface="Wingdings" panose="05000000000000000000" pitchFamily="2" charset="2"/>
              <a:buChar char="Ø"/>
            </a:pPr>
            <a:r>
              <a:rPr lang="en-US" altLang="en-US" dirty="0">
                <a:latin typeface="Book Antiqua" panose="02040602050305030304" pitchFamily="18" charset="0"/>
              </a:rPr>
              <a:t>Non-rigid connector- Precision attachment </a:t>
            </a:r>
          </a:p>
          <a:p>
            <a:pPr algn="just">
              <a:lnSpc>
                <a:spcPct val="120000"/>
              </a:lnSpc>
              <a:buFont typeface="Wingdings" panose="05000000000000000000" pitchFamily="2" charset="2"/>
              <a:buChar char="Ø"/>
            </a:pPr>
            <a:r>
              <a:rPr lang="en-US" altLang="en-US" dirty="0">
                <a:latin typeface="Book Antiqua" panose="02040602050305030304" pitchFamily="18" charset="0"/>
              </a:rPr>
              <a:t>                                     </a:t>
            </a:r>
            <a:r>
              <a:rPr lang="en-US" altLang="en-US" dirty="0" smtClean="0">
                <a:latin typeface="Book Antiqua" panose="02040602050305030304" pitchFamily="18" charset="0"/>
              </a:rPr>
              <a:t>- </a:t>
            </a:r>
            <a:r>
              <a:rPr lang="en-US" altLang="en-US" dirty="0">
                <a:latin typeface="Book Antiqua" panose="02040602050305030304" pitchFamily="18" charset="0"/>
              </a:rPr>
              <a:t>Stress </a:t>
            </a:r>
            <a:r>
              <a:rPr lang="en-US" altLang="en-US" dirty="0" smtClean="0">
                <a:latin typeface="Book Antiqua" panose="02040602050305030304" pitchFamily="18" charset="0"/>
              </a:rPr>
              <a:t>Breakers</a:t>
            </a:r>
            <a:endParaRPr lang="en-US" altLang="en-US" dirty="0">
              <a:latin typeface="Book Antiqua" panose="02040602050305030304" pitchFamily="18" charset="0"/>
            </a:endParaRPr>
          </a:p>
        </p:txBody>
      </p:sp>
      <p:sp>
        <p:nvSpPr>
          <p:cNvPr id="46084" name="Line 4"/>
          <p:cNvSpPr>
            <a:spLocks noChangeShapeType="1"/>
          </p:cNvSpPr>
          <p:nvPr/>
        </p:nvSpPr>
        <p:spPr bwMode="auto">
          <a:xfrm flipH="1">
            <a:off x="3510115" y="2922639"/>
            <a:ext cx="1900082" cy="4104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85" name="Line 5"/>
          <p:cNvSpPr>
            <a:spLocks noChangeShapeType="1"/>
          </p:cNvSpPr>
          <p:nvPr/>
        </p:nvSpPr>
        <p:spPr bwMode="auto">
          <a:xfrm>
            <a:off x="5410200" y="2937388"/>
            <a:ext cx="2458" cy="5579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086" name="Line 6"/>
          <p:cNvSpPr>
            <a:spLocks noChangeShapeType="1"/>
          </p:cNvSpPr>
          <p:nvPr/>
        </p:nvSpPr>
        <p:spPr bwMode="auto">
          <a:xfrm>
            <a:off x="5439696" y="2937388"/>
            <a:ext cx="2244214" cy="4694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701810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83459" y="612059"/>
            <a:ext cx="6253316" cy="656303"/>
          </a:xfrm>
        </p:spPr>
        <p:txBody>
          <a:bodyPr/>
          <a:lstStyle/>
          <a:p>
            <a:pPr>
              <a:buFontTx/>
              <a:buNone/>
            </a:pPr>
            <a:r>
              <a:rPr lang="en-US" altLang="en-US" dirty="0" smtClean="0">
                <a:latin typeface="Book Antiqua" panose="02040602050305030304" pitchFamily="18" charset="0"/>
              </a:rPr>
              <a:t> </a:t>
            </a:r>
            <a:r>
              <a:rPr lang="en-US" altLang="en-US" dirty="0" smtClean="0">
                <a:solidFill>
                  <a:srgbClr val="92D050"/>
                </a:solidFill>
                <a:latin typeface="Book Antiqua" panose="02040602050305030304" pitchFamily="18" charset="0"/>
              </a:rPr>
              <a:t>Cantilever </a:t>
            </a:r>
            <a:r>
              <a:rPr lang="en-US" altLang="en-US" dirty="0">
                <a:solidFill>
                  <a:srgbClr val="92D050"/>
                </a:solidFill>
                <a:latin typeface="Book Antiqua" panose="02040602050305030304" pitchFamily="18" charset="0"/>
              </a:rPr>
              <a:t>Bridge:</a:t>
            </a:r>
          </a:p>
        </p:txBody>
      </p:sp>
      <p:graphicFrame>
        <p:nvGraphicFramePr>
          <p:cNvPr id="52228" name="Object 4"/>
          <p:cNvGraphicFramePr>
            <a:graphicFrameLocks noChangeAspect="1"/>
          </p:cNvGraphicFramePr>
          <p:nvPr>
            <p:extLst>
              <p:ext uri="{D42A27DB-BD31-4B8C-83A1-F6EECF244321}">
                <p14:modId xmlns:p14="http://schemas.microsoft.com/office/powerpoint/2010/main" val="2514706464"/>
              </p:ext>
            </p:extLst>
          </p:nvPr>
        </p:nvGraphicFramePr>
        <p:xfrm>
          <a:off x="3453580" y="943898"/>
          <a:ext cx="7869254" cy="5606844"/>
        </p:xfrm>
        <a:graphic>
          <a:graphicData uri="http://schemas.openxmlformats.org/presentationml/2006/ole">
            <mc:AlternateContent xmlns:mc="http://schemas.openxmlformats.org/markup-compatibility/2006">
              <mc:Choice xmlns:v="urn:schemas-microsoft-com:vml" Requires="v">
                <p:oleObj spid="_x0000_s11283" name="Photo Editor Photo" r:id="rId3" imgW="2066667" imgH="1295238" progId="MSPhotoEd.3">
                  <p:embed/>
                </p:oleObj>
              </mc:Choice>
              <mc:Fallback>
                <p:oleObj name="Photo Editor Photo" r:id="rId3" imgW="2066667" imgH="1295238" progId="MSPhotoEd.3">
                  <p:embed/>
                  <p:pic>
                    <p:nvPicPr>
                      <p:cNvPr id="52228"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453580" y="943898"/>
                        <a:ext cx="7869254" cy="560684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94446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795863-2509-495E-A4D3-2D1EB08AA326}" type="slidenum">
              <a:rPr lang="en-US" smtClean="0">
                <a:latin typeface="Bookman Old Style" panose="02050604050505020204" pitchFamily="18" charset="0"/>
              </a:rPr>
              <a:t>34</a:t>
            </a:fld>
            <a:endParaRPr lang="en-US">
              <a:latin typeface="Bookman Old Style" panose="02050604050505020204" pitchFamily="18" charset="0"/>
            </a:endParaRPr>
          </a:p>
        </p:txBody>
      </p:sp>
      <p:sp>
        <p:nvSpPr>
          <p:cNvPr id="5" name="Rectangle 4"/>
          <p:cNvSpPr/>
          <p:nvPr/>
        </p:nvSpPr>
        <p:spPr>
          <a:xfrm>
            <a:off x="294968" y="1415845"/>
            <a:ext cx="11459497" cy="4493538"/>
          </a:xfrm>
          <a:prstGeom prst="rect">
            <a:avLst/>
          </a:prstGeom>
        </p:spPr>
        <p:txBody>
          <a:bodyPr wrap="square">
            <a:spAutoFit/>
          </a:bodyPr>
          <a:lstStyle/>
          <a:p>
            <a:r>
              <a:rPr lang="en-US" sz="2600" dirty="0">
                <a:latin typeface="Bookman Old Style" panose="02050604050505020204" pitchFamily="18" charset="0"/>
              </a:rPr>
              <a:t>DEFINITION: </a:t>
            </a:r>
            <a:r>
              <a:rPr lang="en-US" sz="2600" dirty="0" smtClean="0">
                <a:latin typeface="Bookman Old Style" panose="02050604050505020204" pitchFamily="18" charset="0"/>
              </a:rPr>
              <a:t> Gingival </a:t>
            </a:r>
            <a:r>
              <a:rPr lang="en-US" sz="2600" dirty="0">
                <a:latin typeface="Bookman Old Style" panose="02050604050505020204" pitchFamily="18" charset="0"/>
              </a:rPr>
              <a:t>retraction or displacement is the deflection of the marginal gingiva away from the tooth. ‘tissue dilation’ </a:t>
            </a:r>
            <a:endParaRPr lang="en-US" sz="2600" dirty="0" smtClean="0">
              <a:latin typeface="Bookman Old Style" panose="02050604050505020204" pitchFamily="18" charset="0"/>
            </a:endParaRPr>
          </a:p>
          <a:p>
            <a:endParaRPr lang="en-US" sz="2600" dirty="0" smtClean="0">
              <a:latin typeface="Bookman Old Style" panose="02050604050505020204" pitchFamily="18" charset="0"/>
            </a:endParaRPr>
          </a:p>
          <a:p>
            <a:r>
              <a:rPr lang="en-US" sz="2600" dirty="0" smtClean="0">
                <a:latin typeface="Bookman Old Style" panose="02050604050505020204" pitchFamily="18" charset="0"/>
              </a:rPr>
              <a:t>The </a:t>
            </a:r>
            <a:r>
              <a:rPr lang="en-US" sz="2600" dirty="0">
                <a:latin typeface="Bookman Old Style" panose="02050604050505020204" pitchFamily="18" charset="0"/>
              </a:rPr>
              <a:t>procedure used to facilitate effective impression making with intra-</a:t>
            </a:r>
            <a:r>
              <a:rPr lang="en-US" sz="2600" dirty="0" err="1">
                <a:latin typeface="Bookman Old Style" panose="02050604050505020204" pitchFamily="18" charset="0"/>
              </a:rPr>
              <a:t>crevicular</a:t>
            </a:r>
            <a:r>
              <a:rPr lang="en-US" sz="2600" dirty="0">
                <a:latin typeface="Bookman Old Style" panose="02050604050505020204" pitchFamily="18" charset="0"/>
              </a:rPr>
              <a:t> margins is gingival ‘displacement’ as opposed to ‘retraction’. </a:t>
            </a:r>
            <a:endParaRPr lang="en-US" sz="2600" dirty="0" smtClean="0">
              <a:latin typeface="Bookman Old Style" panose="02050604050505020204" pitchFamily="18" charset="0"/>
            </a:endParaRPr>
          </a:p>
          <a:p>
            <a:endParaRPr lang="en-US" sz="2600" dirty="0" smtClean="0">
              <a:latin typeface="Bookman Old Style" panose="02050604050505020204" pitchFamily="18" charset="0"/>
            </a:endParaRPr>
          </a:p>
          <a:p>
            <a:r>
              <a:rPr lang="en-US" sz="2600" dirty="0" smtClean="0">
                <a:latin typeface="Bookman Old Style" panose="02050604050505020204" pitchFamily="18" charset="0"/>
              </a:rPr>
              <a:t>The </a:t>
            </a:r>
            <a:r>
              <a:rPr lang="en-US" sz="2600" dirty="0">
                <a:latin typeface="Bookman Old Style" panose="02050604050505020204" pitchFamily="18" charset="0"/>
              </a:rPr>
              <a:t>goal of the procedure is to reversibly displace the gingival tissues in a lateral direction so that bulk of low viscosity impression material can be introduced into the widened sulcus and capture the marginal detail</a:t>
            </a:r>
          </a:p>
        </p:txBody>
      </p:sp>
      <p:sp>
        <p:nvSpPr>
          <p:cNvPr id="7" name="Rectangle 2"/>
          <p:cNvSpPr txBox="1">
            <a:spLocks noChangeArrowheads="1"/>
          </p:cNvSpPr>
          <p:nvPr/>
        </p:nvSpPr>
        <p:spPr>
          <a:xfrm>
            <a:off x="1799303" y="700547"/>
            <a:ext cx="7211962" cy="751555"/>
          </a:xfrm>
          <a:prstGeom prst="rect">
            <a:avLst/>
          </a:prstGeom>
          <a:solidFill>
            <a:schemeClr val="folHlink"/>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Bookman Old Style" panose="02050604050505020204" pitchFamily="18" charset="0"/>
              </a:rPr>
              <a:t>Gingival retraction</a:t>
            </a:r>
            <a:endParaRPr lang="en-US" altLang="en-US" sz="3600" dirty="0">
              <a:latin typeface="Book Antiqua" panose="02040602050305030304" pitchFamily="18" charset="0"/>
            </a:endParaRPr>
          </a:p>
        </p:txBody>
      </p:sp>
    </p:spTree>
    <p:extLst>
      <p:ext uri="{BB962C8B-B14F-4D97-AF65-F5344CB8AC3E}">
        <p14:creationId xmlns:p14="http://schemas.microsoft.com/office/powerpoint/2010/main" val="3276422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795863-2509-495E-A4D3-2D1EB08AA326}" type="slidenum">
              <a:rPr lang="en-US" smtClean="0">
                <a:latin typeface="Bookman Old Style" panose="02050604050505020204" pitchFamily="18" charset="0"/>
              </a:rPr>
              <a:t>35</a:t>
            </a:fld>
            <a:endParaRPr lang="en-US">
              <a:latin typeface="Bookman Old Style" panose="02050604050505020204" pitchFamily="18" charset="0"/>
            </a:endParaRPr>
          </a:p>
        </p:txBody>
      </p:sp>
      <p:pic>
        <p:nvPicPr>
          <p:cNvPr id="6" name="Picture 5"/>
          <p:cNvPicPr>
            <a:picLocks noChangeAspect="1"/>
          </p:cNvPicPr>
          <p:nvPr/>
        </p:nvPicPr>
        <p:blipFill rotWithShape="1">
          <a:blip r:embed="rId2"/>
          <a:srcRect l="13917" t="25706" r="14559" b="21270"/>
          <a:stretch/>
        </p:blipFill>
        <p:spPr>
          <a:xfrm>
            <a:off x="117991" y="1858294"/>
            <a:ext cx="11857700" cy="4055809"/>
          </a:xfrm>
          <a:prstGeom prst="rect">
            <a:avLst/>
          </a:prstGeom>
        </p:spPr>
      </p:pic>
      <p:sp>
        <p:nvSpPr>
          <p:cNvPr id="7" name="Rectangle 2"/>
          <p:cNvSpPr txBox="1">
            <a:spLocks noChangeArrowheads="1"/>
          </p:cNvSpPr>
          <p:nvPr/>
        </p:nvSpPr>
        <p:spPr>
          <a:xfrm>
            <a:off x="1799303" y="700547"/>
            <a:ext cx="7211962" cy="751555"/>
          </a:xfrm>
          <a:prstGeom prst="rect">
            <a:avLst/>
          </a:prstGeom>
          <a:solidFill>
            <a:schemeClr val="folHlink"/>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Bookman Old Style" panose="02050604050505020204" pitchFamily="18" charset="0"/>
              </a:rPr>
              <a:t>Gingival retraction</a:t>
            </a:r>
            <a:endParaRPr lang="en-US" altLang="en-US" sz="3600" dirty="0">
              <a:latin typeface="Book Antiqua" panose="02040602050305030304" pitchFamily="18" charset="0"/>
            </a:endParaRPr>
          </a:p>
        </p:txBody>
      </p:sp>
    </p:spTree>
    <p:extLst>
      <p:ext uri="{BB962C8B-B14F-4D97-AF65-F5344CB8AC3E}">
        <p14:creationId xmlns:p14="http://schemas.microsoft.com/office/powerpoint/2010/main" val="769941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795863-2509-495E-A4D3-2D1EB08AA326}" type="slidenum">
              <a:rPr lang="en-US" sz="2800" smtClean="0">
                <a:latin typeface="Bookman Old Style" panose="02050604050505020204" pitchFamily="18" charset="0"/>
              </a:rPr>
              <a:t>36</a:t>
            </a:fld>
            <a:endParaRPr lang="en-US" sz="2800">
              <a:latin typeface="Bookman Old Style" panose="02050604050505020204" pitchFamily="18" charset="0"/>
            </a:endParaRPr>
          </a:p>
        </p:txBody>
      </p:sp>
      <p:sp>
        <p:nvSpPr>
          <p:cNvPr id="6" name="Rectangle 5"/>
          <p:cNvSpPr/>
          <p:nvPr/>
        </p:nvSpPr>
        <p:spPr>
          <a:xfrm>
            <a:off x="501446" y="2064773"/>
            <a:ext cx="11194026" cy="2677656"/>
          </a:xfrm>
          <a:prstGeom prst="rect">
            <a:avLst/>
          </a:prstGeom>
        </p:spPr>
        <p:txBody>
          <a:bodyPr wrap="square">
            <a:spAutoFit/>
          </a:bodyPr>
          <a:lstStyle/>
          <a:p>
            <a:pPr algn="just">
              <a:lnSpc>
                <a:spcPct val="150000"/>
              </a:lnSpc>
              <a:buFontTx/>
              <a:buNone/>
            </a:pPr>
            <a:r>
              <a:rPr lang="en-US" altLang="en-US" sz="2800" dirty="0">
                <a:latin typeface="Bookman Old Style" panose="02050604050505020204" pitchFamily="18" charset="0"/>
              </a:rPr>
              <a:t>It is a </a:t>
            </a:r>
            <a:r>
              <a:rPr lang="en-US" altLang="en-US" sz="2800" dirty="0" smtClean="0">
                <a:latin typeface="Bookman Old Style" panose="02050604050505020204" pitchFamily="18" charset="0"/>
              </a:rPr>
              <a:t>transitional </a:t>
            </a:r>
            <a:r>
              <a:rPr lang="en-US" altLang="en-US" sz="2800" dirty="0">
                <a:latin typeface="Bookman Old Style" panose="02050604050505020204" pitchFamily="18" charset="0"/>
              </a:rPr>
              <a:t>restoration that provides protection, stabilization and function before </a:t>
            </a:r>
            <a:r>
              <a:rPr lang="en-US" altLang="en-US" sz="2800" dirty="0" smtClean="0">
                <a:latin typeface="Bookman Old Style" panose="02050604050505020204" pitchFamily="18" charset="0"/>
              </a:rPr>
              <a:t>fabrication of definitive </a:t>
            </a:r>
            <a:r>
              <a:rPr lang="en-US" altLang="en-US" sz="2800" dirty="0">
                <a:latin typeface="Bookman Old Style" panose="02050604050505020204" pitchFamily="18" charset="0"/>
              </a:rPr>
              <a:t>prosthesis. It may also be used to determine esthetics function and therapeutic effectiveness of the treatment plan </a:t>
            </a:r>
          </a:p>
        </p:txBody>
      </p:sp>
      <p:sp>
        <p:nvSpPr>
          <p:cNvPr id="7" name="Rectangle 2"/>
          <p:cNvSpPr txBox="1">
            <a:spLocks noChangeArrowheads="1"/>
          </p:cNvSpPr>
          <p:nvPr/>
        </p:nvSpPr>
        <p:spPr>
          <a:xfrm>
            <a:off x="1165123" y="700547"/>
            <a:ext cx="8731045" cy="751555"/>
          </a:xfrm>
          <a:prstGeom prst="rect">
            <a:avLst/>
          </a:prstGeom>
          <a:solidFill>
            <a:schemeClr val="folHlink"/>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latin typeface="Bookman Old Style" panose="02050604050505020204" pitchFamily="18" charset="0"/>
              </a:rPr>
              <a:t>PROVISIONAL RESTORATION </a:t>
            </a:r>
            <a:endParaRPr lang="en-US" sz="3600" dirty="0">
              <a:latin typeface="Bookman Old Style" panose="02050604050505020204" pitchFamily="18" charset="0"/>
            </a:endParaRPr>
          </a:p>
        </p:txBody>
      </p:sp>
    </p:spTree>
    <p:extLst>
      <p:ext uri="{BB962C8B-B14F-4D97-AF65-F5344CB8AC3E}">
        <p14:creationId xmlns:p14="http://schemas.microsoft.com/office/powerpoint/2010/main" val="41875681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48109" y="474406"/>
            <a:ext cx="11145848" cy="641350"/>
          </a:xfrm>
          <a:solidFill>
            <a:schemeClr val="folHlink"/>
          </a:solidFill>
        </p:spPr>
        <p:txBody>
          <a:bodyPr/>
          <a:lstStyle/>
          <a:p>
            <a:pPr algn="ctr"/>
            <a:r>
              <a:rPr lang="en-US" altLang="en-US" sz="3200">
                <a:latin typeface="Book Antiqua" panose="02040602050305030304" pitchFamily="18" charset="0"/>
              </a:rPr>
              <a:t>Classification of Fixed partial Dentures</a:t>
            </a:r>
          </a:p>
        </p:txBody>
      </p:sp>
      <p:sp>
        <p:nvSpPr>
          <p:cNvPr id="54275" name="Rectangle 3"/>
          <p:cNvSpPr>
            <a:spLocks noGrp="1" noChangeArrowheads="1"/>
          </p:cNvSpPr>
          <p:nvPr>
            <p:ph idx="1"/>
          </p:nvPr>
        </p:nvSpPr>
        <p:spPr>
          <a:xfrm>
            <a:off x="560439" y="1524000"/>
            <a:ext cx="10736826" cy="4419600"/>
          </a:xfrm>
        </p:spPr>
        <p:txBody>
          <a:bodyPr>
            <a:normAutofit/>
          </a:bodyPr>
          <a:lstStyle/>
          <a:p>
            <a:pPr algn="just">
              <a:lnSpc>
                <a:spcPct val="120000"/>
              </a:lnSpc>
            </a:pPr>
            <a:r>
              <a:rPr lang="en-US" altLang="en-US" sz="3200" dirty="0">
                <a:latin typeface="Book Antiqua" panose="02040602050305030304" pitchFamily="18" charset="0"/>
              </a:rPr>
              <a:t>It can be categorized as.</a:t>
            </a:r>
          </a:p>
          <a:p>
            <a:pPr lvl="1" algn="just">
              <a:lnSpc>
                <a:spcPct val="120000"/>
              </a:lnSpc>
            </a:pPr>
            <a:r>
              <a:rPr lang="en-US" altLang="en-US" sz="3200" dirty="0">
                <a:latin typeface="Book Antiqua" panose="02040602050305030304" pitchFamily="18" charset="0"/>
              </a:rPr>
              <a:t>Simple.</a:t>
            </a:r>
          </a:p>
          <a:p>
            <a:pPr lvl="1" algn="just">
              <a:lnSpc>
                <a:spcPct val="120000"/>
              </a:lnSpc>
            </a:pPr>
            <a:r>
              <a:rPr lang="en-US" altLang="en-US" sz="3200" dirty="0">
                <a:latin typeface="Book Antiqua" panose="02040602050305030304" pitchFamily="18" charset="0"/>
              </a:rPr>
              <a:t>Complex.</a:t>
            </a:r>
          </a:p>
          <a:p>
            <a:pPr algn="just">
              <a:lnSpc>
                <a:spcPct val="120000"/>
              </a:lnSpc>
              <a:buFontTx/>
              <a:buNone/>
            </a:pPr>
            <a:r>
              <a:rPr lang="en-US" altLang="en-US" sz="3600" dirty="0">
                <a:latin typeface="Book Antiqua" panose="02040602050305030304" pitchFamily="18" charset="0"/>
              </a:rPr>
              <a:t>	</a:t>
            </a:r>
            <a:r>
              <a:rPr lang="en-US" altLang="en-US" sz="3600" dirty="0" smtClean="0">
                <a:latin typeface="Book Antiqua" panose="02040602050305030304" pitchFamily="18" charset="0"/>
              </a:rPr>
              <a:t>Depending </a:t>
            </a:r>
            <a:r>
              <a:rPr lang="en-US" altLang="en-US" sz="3600" dirty="0">
                <a:latin typeface="Book Antiqua" panose="02040602050305030304" pitchFamily="18" charset="0"/>
              </a:rPr>
              <a:t>on the number of the teeth to be replaced and the position of the dentulous space in the arch.</a:t>
            </a:r>
          </a:p>
        </p:txBody>
      </p:sp>
    </p:spTree>
    <p:extLst>
      <p:ext uri="{BB962C8B-B14F-4D97-AF65-F5344CB8AC3E}">
        <p14:creationId xmlns:p14="http://schemas.microsoft.com/office/powerpoint/2010/main" val="706121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34181" y="237871"/>
            <a:ext cx="11076038" cy="1190625"/>
          </a:xfrm>
          <a:solidFill>
            <a:schemeClr val="folHlink"/>
          </a:solidFill>
        </p:spPr>
        <p:txBody>
          <a:bodyPr/>
          <a:lstStyle/>
          <a:p>
            <a:pPr algn="ctr"/>
            <a:r>
              <a:rPr lang="en-US" altLang="en-US" sz="3600" dirty="0">
                <a:latin typeface="Book Antiqua" panose="02040602050305030304" pitchFamily="18" charset="0"/>
              </a:rPr>
              <a:t>Simple Fixed Partial Dentures (Single Tooth)</a:t>
            </a:r>
          </a:p>
        </p:txBody>
      </p:sp>
      <p:sp>
        <p:nvSpPr>
          <p:cNvPr id="55299" name="Rectangle 3"/>
          <p:cNvSpPr>
            <a:spLocks noGrp="1" noChangeArrowheads="1"/>
          </p:cNvSpPr>
          <p:nvPr>
            <p:ph idx="1"/>
          </p:nvPr>
        </p:nvSpPr>
        <p:spPr>
          <a:xfrm>
            <a:off x="516194" y="1600200"/>
            <a:ext cx="10899058" cy="4114800"/>
          </a:xfrm>
        </p:spPr>
        <p:txBody>
          <a:bodyPr/>
          <a:lstStyle/>
          <a:p>
            <a:pPr algn="just">
              <a:lnSpc>
                <a:spcPct val="125000"/>
              </a:lnSpc>
            </a:pPr>
            <a:r>
              <a:rPr lang="en-US" altLang="en-US" dirty="0">
                <a:latin typeface="Book Antiqua" panose="02040602050305030304" pitchFamily="18" charset="0"/>
              </a:rPr>
              <a:t>When a single tooth is missing and the adjacent teeth are taken as abutments.</a:t>
            </a:r>
          </a:p>
          <a:p>
            <a:pPr algn="just">
              <a:lnSpc>
                <a:spcPct val="125000"/>
              </a:lnSpc>
            </a:pPr>
            <a:r>
              <a:rPr lang="en-US" altLang="en-US" sz="3200" dirty="0">
                <a:latin typeface="Book Antiqua" panose="02040602050305030304" pitchFamily="18" charset="0"/>
              </a:rPr>
              <a:t>Does not include the missing of the canines.</a:t>
            </a:r>
          </a:p>
        </p:txBody>
      </p:sp>
      <p:graphicFrame>
        <p:nvGraphicFramePr>
          <p:cNvPr id="55300" name="Object 4"/>
          <p:cNvGraphicFramePr>
            <a:graphicFrameLocks noChangeAspect="1"/>
          </p:cNvGraphicFramePr>
          <p:nvPr>
            <p:extLst>
              <p:ext uri="{D42A27DB-BD31-4B8C-83A1-F6EECF244321}">
                <p14:modId xmlns:p14="http://schemas.microsoft.com/office/powerpoint/2010/main" val="3116588265"/>
              </p:ext>
            </p:extLst>
          </p:nvPr>
        </p:nvGraphicFramePr>
        <p:xfrm>
          <a:off x="4925960" y="3739139"/>
          <a:ext cx="3151239" cy="2590223"/>
        </p:xfrm>
        <a:graphic>
          <a:graphicData uri="http://schemas.openxmlformats.org/presentationml/2006/ole">
            <mc:AlternateContent xmlns:mc="http://schemas.openxmlformats.org/markup-compatibility/2006">
              <mc:Choice xmlns:v="urn:schemas-microsoft-com:vml" Requires="v">
                <p:oleObj spid="_x0000_s13333" name="Photo Editor Photo" r:id="rId3" imgW="2142857" imgH="1762371" progId="MSPhotoEd.3">
                  <p:embed/>
                </p:oleObj>
              </mc:Choice>
              <mc:Fallback>
                <p:oleObj name="Photo Editor Photo" r:id="rId3" imgW="2142857" imgH="1762371" progId="MSPhotoEd.3">
                  <p:embed/>
                  <p:pic>
                    <p:nvPicPr>
                      <p:cNvPr id="55300"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925960" y="3739139"/>
                        <a:ext cx="3151239" cy="259022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23918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1" y="811161"/>
            <a:ext cx="11194026" cy="628446"/>
          </a:xfrm>
          <a:solidFill>
            <a:schemeClr val="folHlink"/>
          </a:solidFill>
        </p:spPr>
        <p:txBody>
          <a:bodyPr/>
          <a:lstStyle/>
          <a:p>
            <a:pPr algn="ctr"/>
            <a:r>
              <a:rPr lang="en-US" altLang="en-US" sz="3600" dirty="0">
                <a:latin typeface="Book Antiqua" panose="02040602050305030304" pitchFamily="18" charset="0"/>
              </a:rPr>
              <a:t>Complex Fixed Partial Denture (One Tooth)</a:t>
            </a:r>
          </a:p>
        </p:txBody>
      </p:sp>
      <p:sp>
        <p:nvSpPr>
          <p:cNvPr id="56323" name="Rectangle 3"/>
          <p:cNvSpPr>
            <a:spLocks noGrp="1" noChangeArrowheads="1"/>
          </p:cNvSpPr>
          <p:nvPr>
            <p:ph idx="1"/>
          </p:nvPr>
        </p:nvSpPr>
        <p:spPr>
          <a:xfrm>
            <a:off x="427703" y="1523999"/>
            <a:ext cx="11238271" cy="5127523"/>
          </a:xfrm>
        </p:spPr>
        <p:txBody>
          <a:bodyPr/>
          <a:lstStyle/>
          <a:p>
            <a:pPr algn="just">
              <a:lnSpc>
                <a:spcPct val="120000"/>
              </a:lnSpc>
            </a:pPr>
            <a:r>
              <a:rPr lang="en-US" altLang="en-US" dirty="0">
                <a:latin typeface="Book Antiqua" panose="02040602050305030304" pitchFamily="18" charset="0"/>
              </a:rPr>
              <a:t>When only the maxillary/mandibular canines are missing and the central incisor, lateral incisor and the first </a:t>
            </a:r>
            <a:r>
              <a:rPr lang="en-US" altLang="en-US" dirty="0" smtClean="0">
                <a:latin typeface="Book Antiqua" panose="02040602050305030304" pitchFamily="18" charset="0"/>
              </a:rPr>
              <a:t>premolar are taken </a:t>
            </a:r>
            <a:r>
              <a:rPr lang="en-US" altLang="en-US" dirty="0">
                <a:latin typeface="Book Antiqua" panose="02040602050305030304" pitchFamily="18" charset="0"/>
              </a:rPr>
              <a:t>as the abutment (i.e., secondary abutments are used.</a:t>
            </a:r>
          </a:p>
        </p:txBody>
      </p:sp>
      <p:graphicFrame>
        <p:nvGraphicFramePr>
          <p:cNvPr id="56324" name="Object 4"/>
          <p:cNvGraphicFramePr>
            <a:graphicFrameLocks noChangeAspect="1"/>
          </p:cNvGraphicFramePr>
          <p:nvPr/>
        </p:nvGraphicFramePr>
        <p:xfrm>
          <a:off x="3962400" y="3657601"/>
          <a:ext cx="3429000" cy="2752725"/>
        </p:xfrm>
        <a:graphic>
          <a:graphicData uri="http://schemas.openxmlformats.org/presentationml/2006/ole">
            <mc:AlternateContent xmlns:mc="http://schemas.openxmlformats.org/markup-compatibility/2006">
              <mc:Choice xmlns:v="urn:schemas-microsoft-com:vml" Requires="v">
                <p:oleObj spid="_x0000_s14357" name="Photo Editor Photo" r:id="rId3" imgW="2219635" imgH="1781424" progId="MSPhotoEd.3">
                  <p:embed/>
                </p:oleObj>
              </mc:Choice>
              <mc:Fallback>
                <p:oleObj name="Photo Editor Photo" r:id="rId3" imgW="2219635" imgH="1781424" progId="MSPhotoEd.3">
                  <p:embed/>
                  <p:pic>
                    <p:nvPicPr>
                      <p:cNvPr id="56324"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962400" y="3657601"/>
                        <a:ext cx="34290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1657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696065" y="547688"/>
            <a:ext cx="8286135" cy="882906"/>
          </a:xfrm>
        </p:spPr>
        <p:txBody>
          <a:bodyPr>
            <a:normAutofit fontScale="90000"/>
          </a:bodyPr>
          <a:lstStyle/>
          <a:p>
            <a:r>
              <a:rPr lang="en-US" altLang="en-US" dirty="0">
                <a:solidFill>
                  <a:srgbClr val="92D050"/>
                </a:solidFill>
                <a:latin typeface="Bookman Old Style" panose="02050604050505020204" pitchFamily="18" charset="0"/>
              </a:rPr>
              <a:t>PROSTHODONTICS</a:t>
            </a:r>
          </a:p>
        </p:txBody>
      </p:sp>
      <p:sp>
        <p:nvSpPr>
          <p:cNvPr id="78851" name="Rectangle 3"/>
          <p:cNvSpPr>
            <a:spLocks noGrp="1" noChangeArrowheads="1"/>
          </p:cNvSpPr>
          <p:nvPr>
            <p:ph type="subTitle" idx="1"/>
          </p:nvPr>
        </p:nvSpPr>
        <p:spPr>
          <a:xfrm>
            <a:off x="530942" y="1755059"/>
            <a:ext cx="10972800" cy="3577356"/>
          </a:xfrm>
        </p:spPr>
        <p:txBody>
          <a:bodyPr>
            <a:normAutofit/>
          </a:bodyPr>
          <a:lstStyle/>
          <a:p>
            <a:pPr algn="just">
              <a:lnSpc>
                <a:spcPct val="150000"/>
              </a:lnSpc>
            </a:pPr>
            <a:r>
              <a:rPr lang="en-US" altLang="en-US" sz="2800" dirty="0">
                <a:latin typeface="Bookman Old Style" panose="02050604050505020204" pitchFamily="18" charset="0"/>
              </a:rPr>
              <a:t>The branch of dentistry pertaining to the restoration &amp; maintenance of oral function, comfort, appearance &amp; health of the patient by the restoration of natural teeth &amp; / or the replacement of missing teeth &amp; contiguous oral and </a:t>
            </a:r>
            <a:r>
              <a:rPr lang="en-US" altLang="en-US" sz="3200" dirty="0">
                <a:latin typeface="Bookman Old Style" panose="02050604050505020204" pitchFamily="18" charset="0"/>
              </a:rPr>
              <a:t>maxillofacial</a:t>
            </a:r>
            <a:r>
              <a:rPr lang="en-US" altLang="en-US" sz="2800" dirty="0">
                <a:latin typeface="Bookman Old Style" panose="02050604050505020204" pitchFamily="18" charset="0"/>
              </a:rPr>
              <a:t> tissue with the artificial </a:t>
            </a:r>
            <a:r>
              <a:rPr lang="en-US" altLang="en-US" sz="2800" dirty="0" smtClean="0">
                <a:latin typeface="Bookman Old Style" panose="02050604050505020204" pitchFamily="18" charset="0"/>
              </a:rPr>
              <a:t>substitute. </a:t>
            </a:r>
            <a:endParaRPr lang="en-US" altLang="en-US" sz="3200" dirty="0">
              <a:latin typeface="Bookman Old Style" panose="02050604050505020204" pitchFamily="18" charset="0"/>
            </a:endParaRPr>
          </a:p>
        </p:txBody>
      </p:sp>
    </p:spTree>
    <p:extLst>
      <p:ext uri="{BB962C8B-B14F-4D97-AF65-F5344CB8AC3E}">
        <p14:creationId xmlns:p14="http://schemas.microsoft.com/office/powerpoint/2010/main" val="1143206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89935" y="304801"/>
            <a:ext cx="10604091" cy="1190625"/>
          </a:xfrm>
          <a:solidFill>
            <a:schemeClr val="folHlink"/>
          </a:solidFill>
        </p:spPr>
        <p:txBody>
          <a:bodyPr/>
          <a:lstStyle/>
          <a:p>
            <a:pPr algn="ctr"/>
            <a:r>
              <a:rPr lang="en-US" altLang="en-US" sz="3600">
                <a:latin typeface="Book Antiqua" panose="02040602050305030304" pitchFamily="18" charset="0"/>
              </a:rPr>
              <a:t>Simple Fixed Partial Denture (Two Teeth)</a:t>
            </a:r>
          </a:p>
        </p:txBody>
      </p:sp>
      <p:sp>
        <p:nvSpPr>
          <p:cNvPr id="57347" name="Rectangle 3"/>
          <p:cNvSpPr>
            <a:spLocks noGrp="1" noChangeArrowheads="1"/>
          </p:cNvSpPr>
          <p:nvPr>
            <p:ph idx="1"/>
          </p:nvPr>
        </p:nvSpPr>
        <p:spPr>
          <a:xfrm>
            <a:off x="560439" y="1676400"/>
            <a:ext cx="10707329" cy="4114800"/>
          </a:xfrm>
        </p:spPr>
        <p:txBody>
          <a:bodyPr/>
          <a:lstStyle/>
          <a:p>
            <a:pPr algn="just">
              <a:lnSpc>
                <a:spcPct val="120000"/>
              </a:lnSpc>
            </a:pPr>
            <a:r>
              <a:rPr lang="en-US" altLang="en-US" dirty="0">
                <a:latin typeface="Book Antiqua" panose="02040602050305030304" pitchFamily="18" charset="0"/>
              </a:rPr>
              <a:t>It includes the missing of two teeth except the canines and the adjacent teeth are used as abutments. </a:t>
            </a:r>
          </a:p>
        </p:txBody>
      </p:sp>
      <p:graphicFrame>
        <p:nvGraphicFramePr>
          <p:cNvPr id="57348" name="Object 4"/>
          <p:cNvGraphicFramePr>
            <a:graphicFrameLocks noChangeAspect="1"/>
          </p:cNvGraphicFramePr>
          <p:nvPr>
            <p:extLst>
              <p:ext uri="{D42A27DB-BD31-4B8C-83A1-F6EECF244321}">
                <p14:modId xmlns:p14="http://schemas.microsoft.com/office/powerpoint/2010/main" val="398346617"/>
              </p:ext>
            </p:extLst>
          </p:nvPr>
        </p:nvGraphicFramePr>
        <p:xfrm>
          <a:off x="4343400" y="3089785"/>
          <a:ext cx="4191000" cy="3184525"/>
        </p:xfrm>
        <a:graphic>
          <a:graphicData uri="http://schemas.openxmlformats.org/presentationml/2006/ole">
            <mc:AlternateContent xmlns:mc="http://schemas.openxmlformats.org/markup-compatibility/2006">
              <mc:Choice xmlns:v="urn:schemas-microsoft-com:vml" Requires="v">
                <p:oleObj spid="_x0000_s15380" name="Photo Editor Photo" r:id="rId3" imgW="2419048" imgH="1838095" progId="MSPhotoEd.3">
                  <p:embed/>
                </p:oleObj>
              </mc:Choice>
              <mc:Fallback>
                <p:oleObj name="Photo Editor Photo" r:id="rId3" imgW="2419048" imgH="1838095" progId="MSPhotoEd.3">
                  <p:embed/>
                  <p:pic>
                    <p:nvPicPr>
                      <p:cNvPr id="57348"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343400" y="3089785"/>
                        <a:ext cx="41910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9259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75187" y="228601"/>
            <a:ext cx="10574594" cy="1190625"/>
          </a:xfrm>
          <a:solidFill>
            <a:schemeClr val="folHlink"/>
          </a:solidFill>
        </p:spPr>
        <p:txBody>
          <a:bodyPr/>
          <a:lstStyle/>
          <a:p>
            <a:pPr algn="ctr"/>
            <a:r>
              <a:rPr lang="en-US" altLang="en-US" sz="3600" dirty="0">
                <a:latin typeface="Book Antiqua" panose="02040602050305030304" pitchFamily="18" charset="0"/>
              </a:rPr>
              <a:t>Complex Fixed Partial Denture (Two Teeth)</a:t>
            </a:r>
          </a:p>
        </p:txBody>
      </p:sp>
      <p:sp>
        <p:nvSpPr>
          <p:cNvPr id="58371" name="Rectangle 3"/>
          <p:cNvSpPr>
            <a:spLocks noGrp="1" noChangeArrowheads="1"/>
          </p:cNvSpPr>
          <p:nvPr>
            <p:ph idx="1"/>
          </p:nvPr>
        </p:nvSpPr>
        <p:spPr>
          <a:xfrm>
            <a:off x="634181" y="1752600"/>
            <a:ext cx="10707329" cy="4114800"/>
          </a:xfrm>
        </p:spPr>
        <p:txBody>
          <a:bodyPr/>
          <a:lstStyle/>
          <a:p>
            <a:pPr algn="just">
              <a:lnSpc>
                <a:spcPct val="120000"/>
              </a:lnSpc>
            </a:pPr>
            <a:r>
              <a:rPr lang="en-US" altLang="en-US" dirty="0">
                <a:latin typeface="Book Antiqua" panose="02040602050305030304" pitchFamily="18" charset="0"/>
              </a:rPr>
              <a:t>Two teeth are missing and secondary abutments are also used depending on the edentulous span length and root configuration four abutments may also be used. </a:t>
            </a:r>
          </a:p>
        </p:txBody>
      </p:sp>
      <p:graphicFrame>
        <p:nvGraphicFramePr>
          <p:cNvPr id="58372" name="Object 4"/>
          <p:cNvGraphicFramePr>
            <a:graphicFrameLocks noChangeAspect="1"/>
          </p:cNvGraphicFramePr>
          <p:nvPr/>
        </p:nvGraphicFramePr>
        <p:xfrm>
          <a:off x="3505200" y="3962401"/>
          <a:ext cx="3200400" cy="2532063"/>
        </p:xfrm>
        <a:graphic>
          <a:graphicData uri="http://schemas.openxmlformats.org/presentationml/2006/ole">
            <mc:AlternateContent xmlns:mc="http://schemas.openxmlformats.org/markup-compatibility/2006">
              <mc:Choice xmlns:v="urn:schemas-microsoft-com:vml" Requires="v">
                <p:oleObj spid="_x0000_s16404" name="Photo Editor Photo" r:id="rId3" imgW="2190476" imgH="1733333" progId="MSPhotoEd.3">
                  <p:embed/>
                </p:oleObj>
              </mc:Choice>
              <mc:Fallback>
                <p:oleObj name="Photo Editor Photo" r:id="rId3" imgW="2190476" imgH="1733333" progId="MSPhotoEd.3">
                  <p:embed/>
                  <p:pic>
                    <p:nvPicPr>
                      <p:cNvPr id="58372"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505200" y="3962401"/>
                        <a:ext cx="32004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Text Box 5"/>
          <p:cNvSpPr txBox="1">
            <a:spLocks noChangeArrowheads="1"/>
          </p:cNvSpPr>
          <p:nvPr/>
        </p:nvSpPr>
        <p:spPr bwMode="auto">
          <a:xfrm>
            <a:off x="6934200" y="5105400"/>
            <a:ext cx="26532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Book Antiqua" panose="02040602050305030304" pitchFamily="18" charset="0"/>
              </a:rPr>
              <a:t>Canine may be missing</a:t>
            </a:r>
          </a:p>
        </p:txBody>
      </p:sp>
    </p:spTree>
    <p:extLst>
      <p:ext uri="{BB962C8B-B14F-4D97-AF65-F5344CB8AC3E}">
        <p14:creationId xmlns:p14="http://schemas.microsoft.com/office/powerpoint/2010/main" val="1260309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9432" y="304801"/>
            <a:ext cx="10825315" cy="1190625"/>
          </a:xfrm>
          <a:solidFill>
            <a:schemeClr val="folHlink"/>
          </a:solidFill>
        </p:spPr>
        <p:txBody>
          <a:bodyPr/>
          <a:lstStyle/>
          <a:p>
            <a:pPr algn="ctr"/>
            <a:r>
              <a:rPr lang="en-US" altLang="en-US" sz="3600" dirty="0">
                <a:latin typeface="Book Antiqua" panose="02040602050305030304" pitchFamily="18" charset="0"/>
              </a:rPr>
              <a:t>Complex Fixed Partial Denture (More than 2 teeth)</a:t>
            </a:r>
          </a:p>
        </p:txBody>
      </p:sp>
      <p:sp>
        <p:nvSpPr>
          <p:cNvPr id="59395" name="Rectangle 3"/>
          <p:cNvSpPr>
            <a:spLocks noGrp="1" noChangeArrowheads="1"/>
          </p:cNvSpPr>
          <p:nvPr>
            <p:ph idx="1"/>
          </p:nvPr>
        </p:nvSpPr>
        <p:spPr>
          <a:xfrm>
            <a:off x="250723" y="1600200"/>
            <a:ext cx="11238271" cy="4114800"/>
          </a:xfrm>
        </p:spPr>
        <p:txBody>
          <a:bodyPr/>
          <a:lstStyle/>
          <a:p>
            <a:pPr algn="just">
              <a:lnSpc>
                <a:spcPct val="120000"/>
              </a:lnSpc>
            </a:pPr>
            <a:r>
              <a:rPr lang="en-US" altLang="en-US" dirty="0">
                <a:latin typeface="Book Antiqua" panose="02040602050305030304" pitchFamily="18" charset="0"/>
              </a:rPr>
              <a:t>There are more than 2 teeth missing, but the canines are present and used as abutments with/without secondary abutments, depending on the span of edentulous space.</a:t>
            </a:r>
          </a:p>
        </p:txBody>
      </p:sp>
      <p:graphicFrame>
        <p:nvGraphicFramePr>
          <p:cNvPr id="59396" name="Object 4"/>
          <p:cNvGraphicFramePr>
            <a:graphicFrameLocks noChangeAspect="1"/>
          </p:cNvGraphicFramePr>
          <p:nvPr/>
        </p:nvGraphicFramePr>
        <p:xfrm>
          <a:off x="3886200" y="3810000"/>
          <a:ext cx="3352800" cy="2592388"/>
        </p:xfrm>
        <a:graphic>
          <a:graphicData uri="http://schemas.openxmlformats.org/presentationml/2006/ole">
            <mc:AlternateContent xmlns:mc="http://schemas.openxmlformats.org/markup-compatibility/2006">
              <mc:Choice xmlns:v="urn:schemas-microsoft-com:vml" Requires="v">
                <p:oleObj spid="_x0000_s17428" name="Photo Editor Photo" r:id="rId3" imgW="2142857" imgH="1657581" progId="MSPhotoEd.3">
                  <p:embed/>
                </p:oleObj>
              </mc:Choice>
              <mc:Fallback>
                <p:oleObj name="Photo Editor Photo" r:id="rId3" imgW="2142857" imgH="1657581" progId="MSPhotoEd.3">
                  <p:embed/>
                  <p:pic>
                    <p:nvPicPr>
                      <p:cNvPr id="59396"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3886200" y="3810000"/>
                        <a:ext cx="33528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48271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68710" y="228601"/>
            <a:ext cx="11208773" cy="1190625"/>
          </a:xfrm>
          <a:solidFill>
            <a:schemeClr val="folHlink"/>
          </a:solidFill>
        </p:spPr>
        <p:txBody>
          <a:bodyPr/>
          <a:lstStyle/>
          <a:p>
            <a:pPr algn="ctr"/>
            <a:r>
              <a:rPr lang="en-US" altLang="en-US" sz="3600" dirty="0">
                <a:latin typeface="Book Antiqua" panose="02040602050305030304" pitchFamily="18" charset="0"/>
              </a:rPr>
              <a:t>Complex Fixed Partial Dentures (Pier Abutment)</a:t>
            </a:r>
          </a:p>
        </p:txBody>
      </p:sp>
      <p:sp>
        <p:nvSpPr>
          <p:cNvPr id="60419" name="Rectangle 3"/>
          <p:cNvSpPr>
            <a:spLocks noGrp="1" noChangeArrowheads="1"/>
          </p:cNvSpPr>
          <p:nvPr>
            <p:ph idx="1"/>
          </p:nvPr>
        </p:nvSpPr>
        <p:spPr>
          <a:xfrm>
            <a:off x="324465" y="1506794"/>
            <a:ext cx="11356258" cy="4114800"/>
          </a:xfrm>
        </p:spPr>
        <p:txBody>
          <a:bodyPr/>
          <a:lstStyle/>
          <a:p>
            <a:pPr algn="just">
              <a:lnSpc>
                <a:spcPct val="120000"/>
              </a:lnSpc>
            </a:pPr>
            <a:r>
              <a:rPr lang="en-US" altLang="en-US">
                <a:latin typeface="Book Antiqua" panose="02040602050305030304" pitchFamily="18" charset="0"/>
              </a:rPr>
              <a:t>When there is edentulous space on either side of the abutment tooth. According to the location of the edentulous space, rigid or non rigid connectors may be used.</a:t>
            </a:r>
          </a:p>
        </p:txBody>
      </p:sp>
      <p:graphicFrame>
        <p:nvGraphicFramePr>
          <p:cNvPr id="60420" name="Object 4"/>
          <p:cNvGraphicFramePr>
            <a:graphicFrameLocks noChangeAspect="1"/>
          </p:cNvGraphicFramePr>
          <p:nvPr/>
        </p:nvGraphicFramePr>
        <p:xfrm>
          <a:off x="4419600" y="3657601"/>
          <a:ext cx="3352800" cy="2786063"/>
        </p:xfrm>
        <a:graphic>
          <a:graphicData uri="http://schemas.openxmlformats.org/presentationml/2006/ole">
            <mc:AlternateContent xmlns:mc="http://schemas.openxmlformats.org/markup-compatibility/2006">
              <mc:Choice xmlns:v="urn:schemas-microsoft-com:vml" Requires="v">
                <p:oleObj spid="_x0000_s18452" name="Photo Editor Photo" r:id="rId3" imgW="2142857" imgH="1781424" progId="MSPhotoEd.3">
                  <p:embed/>
                </p:oleObj>
              </mc:Choice>
              <mc:Fallback>
                <p:oleObj name="Photo Editor Photo" r:id="rId3" imgW="2142857" imgH="1781424" progId="MSPhotoEd.3">
                  <p:embed/>
                  <p:pic>
                    <p:nvPicPr>
                      <p:cNvPr id="60420"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419600" y="3657601"/>
                        <a:ext cx="33528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9982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19401" y="381000"/>
            <a:ext cx="6264275" cy="641350"/>
          </a:xfrm>
          <a:solidFill>
            <a:schemeClr val="folHlink"/>
          </a:solidFill>
        </p:spPr>
        <p:txBody>
          <a:bodyPr/>
          <a:lstStyle/>
          <a:p>
            <a:pPr algn="ctr"/>
            <a:r>
              <a:rPr lang="en-US" altLang="en-US" sz="3600">
                <a:latin typeface="Book Antiqua" panose="02040602050305030304" pitchFamily="18" charset="0"/>
              </a:rPr>
              <a:t>Other Terminologies</a:t>
            </a:r>
          </a:p>
        </p:txBody>
      </p:sp>
      <p:sp>
        <p:nvSpPr>
          <p:cNvPr id="61443" name="Rectangle 3"/>
          <p:cNvSpPr>
            <a:spLocks noGrp="1" noChangeArrowheads="1"/>
          </p:cNvSpPr>
          <p:nvPr>
            <p:ph idx="1"/>
          </p:nvPr>
        </p:nvSpPr>
        <p:spPr>
          <a:xfrm>
            <a:off x="294967" y="990600"/>
            <a:ext cx="11164529" cy="4114800"/>
          </a:xfrm>
        </p:spPr>
        <p:txBody>
          <a:bodyPr/>
          <a:lstStyle/>
          <a:p>
            <a:pPr algn="just">
              <a:lnSpc>
                <a:spcPct val="120000"/>
              </a:lnSpc>
            </a:pPr>
            <a:r>
              <a:rPr lang="en-US" altLang="en-US" u="sng" dirty="0">
                <a:solidFill>
                  <a:srgbClr val="00B050"/>
                </a:solidFill>
                <a:latin typeface="Book Antiqua" panose="02040602050305030304" pitchFamily="18" charset="0"/>
              </a:rPr>
              <a:t>Laminates:</a:t>
            </a:r>
            <a:r>
              <a:rPr lang="en-US" altLang="en-US" dirty="0">
                <a:solidFill>
                  <a:srgbClr val="00B050"/>
                </a:solidFill>
                <a:latin typeface="Book Antiqua" panose="02040602050305030304" pitchFamily="18" charset="0"/>
              </a:rPr>
              <a:t> </a:t>
            </a:r>
            <a:r>
              <a:rPr lang="en-US" altLang="en-US" dirty="0">
                <a:latin typeface="Book Antiqua" panose="02040602050305030304" pitchFamily="18" charset="0"/>
              </a:rPr>
              <a:t>They are veneer restorations that restore the facial surface of a tooth for esthetic purposes.</a:t>
            </a:r>
          </a:p>
          <a:p>
            <a:pPr algn="just">
              <a:lnSpc>
                <a:spcPct val="120000"/>
              </a:lnSpc>
            </a:pPr>
            <a:r>
              <a:rPr lang="en-US" altLang="en-US" dirty="0">
                <a:latin typeface="Book Antiqua" panose="02040602050305030304" pitchFamily="18" charset="0"/>
              </a:rPr>
              <a:t>Fabricated from resin or Dental porcelain.</a:t>
            </a:r>
          </a:p>
          <a:p>
            <a:pPr algn="just">
              <a:lnSpc>
                <a:spcPct val="120000"/>
              </a:lnSpc>
            </a:pPr>
            <a:r>
              <a:rPr lang="en-US" altLang="en-US" dirty="0">
                <a:latin typeface="Book Antiqua" panose="02040602050305030304" pitchFamily="18" charset="0"/>
              </a:rPr>
              <a:t>Fabricated by Direct or Indirect methods.</a:t>
            </a:r>
          </a:p>
          <a:p>
            <a:pPr algn="just">
              <a:lnSpc>
                <a:spcPct val="120000"/>
              </a:lnSpc>
              <a:buFontTx/>
              <a:buNone/>
            </a:pPr>
            <a:endParaRPr lang="en-US" altLang="en-US" dirty="0">
              <a:latin typeface="Book Antiqua" panose="02040602050305030304" pitchFamily="18" charset="0"/>
            </a:endParaRPr>
          </a:p>
        </p:txBody>
      </p:sp>
      <p:graphicFrame>
        <p:nvGraphicFramePr>
          <p:cNvPr id="61444" name="Object 4"/>
          <p:cNvGraphicFramePr>
            <a:graphicFrameLocks noChangeAspect="1"/>
          </p:cNvGraphicFramePr>
          <p:nvPr>
            <p:extLst>
              <p:ext uri="{D42A27DB-BD31-4B8C-83A1-F6EECF244321}">
                <p14:modId xmlns:p14="http://schemas.microsoft.com/office/powerpoint/2010/main" val="1173305884"/>
              </p:ext>
            </p:extLst>
          </p:nvPr>
        </p:nvGraphicFramePr>
        <p:xfrm>
          <a:off x="1106133" y="3810000"/>
          <a:ext cx="2249948" cy="2667000"/>
        </p:xfrm>
        <a:graphic>
          <a:graphicData uri="http://schemas.openxmlformats.org/presentationml/2006/ole">
            <mc:AlternateContent xmlns:mc="http://schemas.openxmlformats.org/markup-compatibility/2006">
              <mc:Choice xmlns:v="urn:schemas-microsoft-com:vml" Requires="v">
                <p:oleObj spid="_x0000_s19477" name="Photo Editor Photo" r:id="rId3" imgW="1095528" imgH="1352381" progId="MSPhotoEd.3">
                  <p:embed/>
                </p:oleObj>
              </mc:Choice>
              <mc:Fallback>
                <p:oleObj name="Photo Editor Photo" r:id="rId3" imgW="1095528" imgH="1352381" progId="MSPhotoEd.3">
                  <p:embed/>
                  <p:pic>
                    <p:nvPicPr>
                      <p:cNvPr id="61444"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1106133" y="3810000"/>
                        <a:ext cx="2249948" cy="2667000"/>
                      </a:xfrm>
                      <a:prstGeom prst="rect">
                        <a:avLst/>
                      </a:prstGeom>
                      <a:noFill/>
                      <a:ln>
                        <a:noFill/>
                      </a:ln>
                      <a:effectLst/>
                      <a:extLst/>
                    </p:spPr>
                  </p:pic>
                </p:oleObj>
              </mc:Fallback>
            </mc:AlternateContent>
          </a:graphicData>
        </a:graphic>
      </p:graphicFrame>
      <p:sp>
        <p:nvSpPr>
          <p:cNvPr id="61445" name="Line 5"/>
          <p:cNvSpPr>
            <a:spLocks noChangeShapeType="1"/>
          </p:cNvSpPr>
          <p:nvPr/>
        </p:nvSpPr>
        <p:spPr bwMode="auto">
          <a:xfrm flipV="1">
            <a:off x="3723968" y="5410200"/>
            <a:ext cx="1066800" cy="152400"/>
          </a:xfrm>
          <a:prstGeom prst="line">
            <a:avLst/>
          </a:prstGeom>
          <a:noFill/>
          <a:ln w="571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46" name="Text Box 6"/>
          <p:cNvSpPr txBox="1">
            <a:spLocks noChangeArrowheads="1"/>
          </p:cNvSpPr>
          <p:nvPr/>
        </p:nvSpPr>
        <p:spPr bwMode="auto">
          <a:xfrm>
            <a:off x="4881717" y="5105401"/>
            <a:ext cx="7064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400" b="1" dirty="0">
                <a:latin typeface="Book Antiqua" panose="02040602050305030304" pitchFamily="18" charset="0"/>
              </a:rPr>
              <a:t>Only the facial surface is </a:t>
            </a:r>
            <a:r>
              <a:rPr lang="en-US" altLang="en-US" sz="2400" b="1" dirty="0" smtClean="0">
                <a:latin typeface="Book Antiqua" panose="02040602050305030304" pitchFamily="18" charset="0"/>
              </a:rPr>
              <a:t>reduced and </a:t>
            </a:r>
            <a:r>
              <a:rPr lang="en-US" altLang="en-US" sz="2400" b="1" dirty="0">
                <a:latin typeface="Book Antiqua" panose="02040602050305030304" pitchFamily="18" charset="0"/>
              </a:rPr>
              <a:t>laminated</a:t>
            </a:r>
            <a:r>
              <a:rPr lang="en-US" altLang="en-US" b="1" dirty="0">
                <a:latin typeface="Book Antiqua" panose="02040602050305030304" pitchFamily="18" charset="0"/>
              </a:rPr>
              <a:t>.</a:t>
            </a:r>
          </a:p>
        </p:txBody>
      </p:sp>
    </p:spTree>
    <p:extLst>
      <p:ext uri="{BB962C8B-B14F-4D97-AF65-F5344CB8AC3E}">
        <p14:creationId xmlns:p14="http://schemas.microsoft.com/office/powerpoint/2010/main" val="778877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39213" y="693171"/>
            <a:ext cx="11194026" cy="5739581"/>
          </a:xfrm>
        </p:spPr>
        <p:txBody>
          <a:bodyPr/>
          <a:lstStyle/>
          <a:p>
            <a:pPr algn="just">
              <a:lnSpc>
                <a:spcPct val="120000"/>
              </a:lnSpc>
            </a:pPr>
            <a:r>
              <a:rPr lang="en-US" altLang="en-US" u="sng" dirty="0">
                <a:solidFill>
                  <a:srgbClr val="00B050"/>
                </a:solidFill>
                <a:latin typeface="Book Antiqua" panose="02040602050305030304" pitchFamily="18" charset="0"/>
              </a:rPr>
              <a:t>Resin Bonded Restorations:</a:t>
            </a:r>
            <a:r>
              <a:rPr lang="en-US" altLang="en-US" dirty="0">
                <a:solidFill>
                  <a:srgbClr val="00B050"/>
                </a:solidFill>
                <a:latin typeface="Book Antiqua" panose="02040602050305030304" pitchFamily="18" charset="0"/>
              </a:rPr>
              <a:t> </a:t>
            </a:r>
            <a:r>
              <a:rPr lang="en-US" altLang="en-US" dirty="0">
                <a:latin typeface="Book Antiqua" panose="02040602050305030304" pitchFamily="18" charset="0"/>
              </a:rPr>
              <a:t>are </a:t>
            </a:r>
            <a:r>
              <a:rPr lang="en-US" altLang="en-US" dirty="0" smtClean="0">
                <a:latin typeface="Book Antiqua" panose="02040602050305030304" pitchFamily="18" charset="0"/>
              </a:rPr>
              <a:t>cast </a:t>
            </a:r>
            <a:r>
              <a:rPr lang="en-US" altLang="en-US" dirty="0">
                <a:latin typeface="Book Antiqua" panose="02040602050305030304" pitchFamily="18" charset="0"/>
              </a:rPr>
              <a:t>metal partial veneers that are bonded to etched enamel.</a:t>
            </a:r>
          </a:p>
          <a:p>
            <a:pPr algn="just">
              <a:lnSpc>
                <a:spcPct val="120000"/>
              </a:lnSpc>
            </a:pPr>
            <a:r>
              <a:rPr lang="en-US" altLang="en-US" u="sng" dirty="0">
                <a:solidFill>
                  <a:srgbClr val="00B050"/>
                </a:solidFill>
                <a:latin typeface="Book Antiqua" panose="02040602050305030304" pitchFamily="18" charset="0"/>
              </a:rPr>
              <a:t>Maryland Bridges:</a:t>
            </a:r>
            <a:endParaRPr lang="en-US" altLang="en-US" u="sng" baseline="30000" dirty="0">
              <a:solidFill>
                <a:srgbClr val="00B050"/>
              </a:solidFill>
              <a:latin typeface="Book Antiqua" panose="02040602050305030304" pitchFamily="18" charset="0"/>
            </a:endParaRPr>
          </a:p>
        </p:txBody>
      </p:sp>
      <p:pic>
        <p:nvPicPr>
          <p:cNvPr id="3" name="Picture 7" descr="Picture 7"/>
          <p:cNvPicPr>
            <a:picLocks noChangeAspect="1"/>
          </p:cNvPicPr>
          <p:nvPr/>
        </p:nvPicPr>
        <p:blipFill>
          <a:blip r:embed="rId2">
            <a:extLst/>
          </a:blip>
          <a:srcRect l="42760" t="67274" r="8619" b="8350"/>
          <a:stretch>
            <a:fillRect/>
          </a:stretch>
        </p:blipFill>
        <p:spPr>
          <a:xfrm>
            <a:off x="2045724" y="2475177"/>
            <a:ext cx="3977358" cy="2828343"/>
          </a:xfrm>
          <a:prstGeom prst="rect">
            <a:avLst/>
          </a:prstGeom>
          <a:ln w="38100">
            <a:solidFill>
              <a:srgbClr val="2F2B20"/>
            </a:solidFill>
            <a:miter/>
          </a:ln>
        </p:spPr>
      </p:pic>
      <p:pic>
        <p:nvPicPr>
          <p:cNvPr id="4" name="Picture 8" descr="Picture 8"/>
          <p:cNvPicPr>
            <a:picLocks noChangeAspect="1"/>
          </p:cNvPicPr>
          <p:nvPr/>
        </p:nvPicPr>
        <p:blipFill>
          <a:blip r:embed="rId3">
            <a:extLst/>
          </a:blip>
          <a:srcRect l="40329" t="66239" r="8620" b="9358"/>
          <a:stretch>
            <a:fillRect/>
          </a:stretch>
        </p:blipFill>
        <p:spPr>
          <a:xfrm>
            <a:off x="6408173" y="2359743"/>
            <a:ext cx="4144969" cy="2820272"/>
          </a:xfrm>
          <a:prstGeom prst="rect">
            <a:avLst/>
          </a:prstGeom>
          <a:ln w="38100">
            <a:solidFill>
              <a:srgbClr val="2F2B20"/>
            </a:solidFill>
            <a:miter/>
          </a:ln>
        </p:spPr>
      </p:pic>
    </p:spTree>
    <p:extLst>
      <p:ext uri="{BB962C8B-B14F-4D97-AF65-F5344CB8AC3E}">
        <p14:creationId xmlns:p14="http://schemas.microsoft.com/office/powerpoint/2010/main" val="916267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39213" y="693172"/>
            <a:ext cx="11076039" cy="4748980"/>
          </a:xfrm>
        </p:spPr>
        <p:txBody>
          <a:bodyPr/>
          <a:lstStyle/>
          <a:p>
            <a:pPr algn="just">
              <a:lnSpc>
                <a:spcPct val="120000"/>
              </a:lnSpc>
            </a:pPr>
            <a:r>
              <a:rPr lang="en-US" altLang="en-US" u="sng" dirty="0">
                <a:solidFill>
                  <a:srgbClr val="00B050"/>
                </a:solidFill>
                <a:latin typeface="Book Antiqua" panose="02040602050305030304" pitchFamily="18" charset="0"/>
              </a:rPr>
              <a:t>Rochete Bridge:</a:t>
            </a:r>
            <a:r>
              <a:rPr lang="en-US" altLang="en-US" dirty="0">
                <a:solidFill>
                  <a:srgbClr val="00B050"/>
                </a:solidFill>
                <a:latin typeface="Book Antiqua" panose="02040602050305030304" pitchFamily="18" charset="0"/>
              </a:rPr>
              <a:t> </a:t>
            </a:r>
            <a:r>
              <a:rPr lang="en-US" altLang="en-US" dirty="0">
                <a:latin typeface="Book Antiqua" panose="02040602050305030304" pitchFamily="18" charset="0"/>
              </a:rPr>
              <a:t>A resin bonded bridge incorporating holes within the metal framework and lutes to the lingual aspect of teeth adjacent to an edentulous space that replaces or more teeth.</a:t>
            </a:r>
            <a:endParaRPr lang="en-US" altLang="en-US" u="sng" dirty="0">
              <a:latin typeface="Book Antiqua" panose="02040602050305030304" pitchFamily="18" charset="0"/>
            </a:endParaRPr>
          </a:p>
        </p:txBody>
      </p:sp>
      <p:graphicFrame>
        <p:nvGraphicFramePr>
          <p:cNvPr id="63492" name="Object 4"/>
          <p:cNvGraphicFramePr>
            <a:graphicFrameLocks noChangeAspect="1"/>
          </p:cNvGraphicFramePr>
          <p:nvPr>
            <p:extLst>
              <p:ext uri="{D42A27DB-BD31-4B8C-83A1-F6EECF244321}">
                <p14:modId xmlns:p14="http://schemas.microsoft.com/office/powerpoint/2010/main" val="1822015076"/>
              </p:ext>
            </p:extLst>
          </p:nvPr>
        </p:nvGraphicFramePr>
        <p:xfrm>
          <a:off x="2459757" y="2920183"/>
          <a:ext cx="7141443" cy="3679208"/>
        </p:xfrm>
        <a:graphic>
          <a:graphicData uri="http://schemas.openxmlformats.org/presentationml/2006/ole">
            <mc:AlternateContent xmlns:mc="http://schemas.openxmlformats.org/markup-compatibility/2006">
              <mc:Choice xmlns:v="urn:schemas-microsoft-com:vml" Requires="v">
                <p:oleObj spid="_x0000_s20501" name="Photo Editor Photo" r:id="rId3" imgW="1276190" imgH="657317" progId="MSPhotoEd.3">
                  <p:embed/>
                </p:oleObj>
              </mc:Choice>
              <mc:Fallback>
                <p:oleObj name="Photo Editor Photo" r:id="rId3" imgW="1276190" imgH="657317" progId="MSPhotoEd.3">
                  <p:embed/>
                  <p:pic>
                    <p:nvPicPr>
                      <p:cNvPr id="63492" name="Object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2459757" y="2920183"/>
                        <a:ext cx="7141443" cy="367920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43396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pPr algn="ctr"/>
            <a:r>
              <a:rPr lang="en-US" sz="3600" b="1" dirty="0" smtClean="0">
                <a:solidFill>
                  <a:schemeClr val="tx1"/>
                </a:solidFill>
                <a:effectLst/>
                <a:latin typeface="Times New Roman" panose="02020603050405020304" pitchFamily="18" charset="0"/>
                <a:cs typeface="Times New Roman" panose="02020603050405020304" pitchFamily="18" charset="0"/>
              </a:rPr>
              <a:t>TAKE HOME MESSEGE / </a:t>
            </a:r>
            <a:br>
              <a:rPr lang="en-US" sz="3600" b="1" dirty="0" smtClean="0">
                <a:solidFill>
                  <a:schemeClr val="tx1"/>
                </a:solidFill>
                <a:effectLst/>
                <a:latin typeface="Times New Roman" panose="02020603050405020304" pitchFamily="18" charset="0"/>
                <a:cs typeface="Times New Roman" panose="02020603050405020304" pitchFamily="18" charset="0"/>
              </a:rPr>
            </a:br>
            <a:r>
              <a:rPr lang="en-US" sz="3600" b="1" dirty="0" smtClean="0">
                <a:solidFill>
                  <a:schemeClr val="tx1"/>
                </a:solidFill>
                <a:effectLst/>
                <a:latin typeface="Times New Roman" panose="02020603050405020304" pitchFamily="18" charset="0"/>
                <a:cs typeface="Times New Roman" panose="02020603050405020304" pitchFamily="18" charset="0"/>
              </a:rPr>
              <a:t>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47</a:t>
            </a:fld>
            <a:endParaRPr lang="en-US"/>
          </a:p>
        </p:txBody>
      </p:sp>
      <p:sp>
        <p:nvSpPr>
          <p:cNvPr id="3" name="TextBox 2"/>
          <p:cNvSpPr txBox="1"/>
          <p:nvPr/>
        </p:nvSpPr>
        <p:spPr>
          <a:xfrm>
            <a:off x="1179870" y="2403987"/>
            <a:ext cx="8052619" cy="369332"/>
          </a:xfrm>
          <a:prstGeom prst="rect">
            <a:avLst/>
          </a:prstGeom>
          <a:noFill/>
        </p:spPr>
        <p:txBody>
          <a:bodyPr wrap="square" rtlCol="0">
            <a:spAutoFit/>
          </a:bodyPr>
          <a:lstStyle/>
          <a:p>
            <a:r>
              <a:rPr lang="en-US" dirty="0" smtClean="0"/>
              <a:t> Understanding of the various terminologies is important  </a:t>
            </a:r>
            <a:endParaRPr lang="en-US" dirty="0"/>
          </a:p>
        </p:txBody>
      </p:sp>
    </p:spTree>
    <p:extLst>
      <p:ext uri="{BB962C8B-B14F-4D97-AF65-F5344CB8AC3E}">
        <p14:creationId xmlns:p14="http://schemas.microsoft.com/office/powerpoint/2010/main" val="556923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19" y="365125"/>
            <a:ext cx="11533239" cy="4501843"/>
          </a:xfrm>
        </p:spPr>
        <p:txBody>
          <a:bodyPr>
            <a:normAutofit/>
          </a:bodyPr>
          <a:lstStyle/>
          <a:p>
            <a:pPr marL="596900" marR="17780" indent="-571500">
              <a:lnSpc>
                <a:spcPct val="79900"/>
              </a:lnSpc>
              <a:spcBef>
                <a:spcPts val="630"/>
              </a:spcBef>
              <a:buSzPct val="79545"/>
              <a:buFont typeface="Arial" panose="020B0604020202020204" pitchFamily="34" charset="0"/>
              <a:buChar char="•"/>
              <a:tabLst>
                <a:tab pos="634365" algn="l"/>
                <a:tab pos="635000" algn="l"/>
              </a:tabLst>
            </a:pPr>
            <a:r>
              <a:rPr lang="en-US" sz="3600" dirty="0" smtClean="0">
                <a:latin typeface="Times New Roman" panose="02020603050405020304" pitchFamily="18" charset="0"/>
                <a:cs typeface="Times New Roman" panose="02020603050405020304" pitchFamily="18" charset="0"/>
              </a:rPr>
              <a:t>REFERENCES</a:t>
            </a:r>
            <a:r>
              <a:rPr lang="en-US" sz="3600" dirty="0" smtClean="0"/>
              <a:t> </a:t>
            </a:r>
            <a:r>
              <a:rPr lang="en-US" dirty="0"/>
              <a:t/>
            </a:r>
            <a:br>
              <a:rPr lang="en-US" dirty="0"/>
            </a:br>
            <a:r>
              <a:rPr lang="en-US" dirty="0"/>
              <a:t/>
            </a:r>
            <a:br>
              <a:rPr lang="en-US" dirty="0"/>
            </a:br>
            <a:r>
              <a:rPr lang="en-US" sz="2000" dirty="0" smtClean="0">
                <a:latin typeface="Bookman Old Style" panose="02050604050505020204" pitchFamily="18" charset="0"/>
              </a:rPr>
              <a:t>1. </a:t>
            </a:r>
            <a:r>
              <a:rPr lang="en-US" sz="2200" spc="-5" dirty="0" err="1" smtClean="0">
                <a:latin typeface="Times New Roman"/>
                <a:cs typeface="Times New Roman"/>
              </a:rPr>
              <a:t>Rosenstiel</a:t>
            </a:r>
            <a:r>
              <a:rPr lang="en-US" sz="2200" spc="-5" dirty="0" smtClean="0">
                <a:latin typeface="Times New Roman"/>
                <a:cs typeface="Times New Roman"/>
              </a:rPr>
              <a:t> </a:t>
            </a:r>
            <a:r>
              <a:rPr lang="en-US" sz="2200" dirty="0">
                <a:latin typeface="Times New Roman"/>
                <a:cs typeface="Times New Roman"/>
              </a:rPr>
              <a:t>S F </a:t>
            </a:r>
            <a:r>
              <a:rPr lang="en-US" sz="2200" spc="-5" dirty="0">
                <a:latin typeface="Times New Roman"/>
                <a:cs typeface="Times New Roman"/>
              </a:rPr>
              <a:t>et </a:t>
            </a:r>
            <a:r>
              <a:rPr lang="en-US" sz="2200" dirty="0">
                <a:latin typeface="Times New Roman"/>
                <a:cs typeface="Times New Roman"/>
              </a:rPr>
              <a:t>al : </a:t>
            </a:r>
            <a:r>
              <a:rPr lang="en-US" sz="2200" spc="-5" dirty="0">
                <a:latin typeface="Times New Roman"/>
                <a:cs typeface="Times New Roman"/>
              </a:rPr>
              <a:t>Contemporary Fixed Prosthodontics, </a:t>
            </a:r>
            <a:r>
              <a:rPr lang="en-US" sz="2200" spc="-120" dirty="0">
                <a:latin typeface="Times New Roman"/>
                <a:cs typeface="Times New Roman"/>
              </a:rPr>
              <a:t>4</a:t>
            </a:r>
            <a:r>
              <a:rPr lang="en-US" sz="1875" spc="-179" baseline="28888" dirty="0">
                <a:latin typeface="Times New Roman"/>
                <a:cs typeface="Times New Roman"/>
              </a:rPr>
              <a:t>th </a:t>
            </a:r>
            <a:r>
              <a:rPr lang="en-US" sz="1250" spc="-120" dirty="0">
                <a:latin typeface="Times New Roman"/>
                <a:cs typeface="Times New Roman"/>
              </a:rPr>
              <a:t> </a:t>
            </a:r>
            <a:r>
              <a:rPr lang="en-US" sz="2200" spc="-5" dirty="0" err="1">
                <a:latin typeface="Times New Roman"/>
                <a:cs typeface="Times New Roman"/>
              </a:rPr>
              <a:t>edn</a:t>
            </a:r>
            <a:r>
              <a:rPr lang="en-US" sz="2200" spc="-5" dirty="0">
                <a:latin typeface="Times New Roman"/>
                <a:cs typeface="Times New Roman"/>
              </a:rPr>
              <a:t> Missouri, Mosby </a:t>
            </a:r>
            <a:r>
              <a:rPr lang="en-US" sz="2200" spc="-5" dirty="0" err="1">
                <a:latin typeface="Times New Roman"/>
                <a:cs typeface="Times New Roman"/>
              </a:rPr>
              <a:t>Inc</a:t>
            </a:r>
            <a:r>
              <a:rPr lang="en-US" sz="2200" spc="-5" dirty="0">
                <a:latin typeface="Times New Roman"/>
                <a:cs typeface="Times New Roman"/>
              </a:rPr>
              <a:t>, </a:t>
            </a:r>
            <a:r>
              <a:rPr lang="en-US" sz="2200" spc="-5" dirty="0" smtClean="0">
                <a:latin typeface="Times New Roman"/>
                <a:cs typeface="Times New Roman"/>
              </a:rPr>
              <a:t> </a:t>
            </a:r>
            <a:br>
              <a:rPr lang="en-US" sz="2200" spc="-5" dirty="0" smtClean="0">
                <a:latin typeface="Times New Roman"/>
                <a:cs typeface="Times New Roman"/>
              </a:rPr>
            </a:br>
            <a:r>
              <a:rPr lang="en-US" sz="2200" spc="-5" dirty="0">
                <a:latin typeface="Times New Roman"/>
                <a:cs typeface="Times New Roman"/>
              </a:rPr>
              <a:t> </a:t>
            </a:r>
            <a:r>
              <a:rPr lang="en-US" sz="2200" spc="-5" dirty="0" smtClean="0">
                <a:latin typeface="Times New Roman"/>
                <a:cs typeface="Times New Roman"/>
              </a:rPr>
              <a:t>    </a:t>
            </a:r>
            <a:r>
              <a:rPr lang="en-US" sz="2200" dirty="0" err="1" smtClean="0">
                <a:latin typeface="Times New Roman"/>
                <a:cs typeface="Times New Roman"/>
              </a:rPr>
              <a:t>pg</a:t>
            </a:r>
            <a:r>
              <a:rPr lang="en-US" sz="2200" spc="35" dirty="0" smtClean="0">
                <a:latin typeface="Times New Roman"/>
                <a:cs typeface="Times New Roman"/>
              </a:rPr>
              <a:t> </a:t>
            </a:r>
            <a:r>
              <a:rPr lang="en-US" sz="2200" dirty="0" smtClean="0">
                <a:latin typeface="Times New Roman"/>
                <a:cs typeface="Times New Roman"/>
              </a:rPr>
              <a:t>513</a:t>
            </a:r>
            <a:br>
              <a:rPr lang="en-US" sz="2200" dirty="0" smtClean="0">
                <a:latin typeface="Times New Roman"/>
                <a:cs typeface="Times New Roman"/>
              </a:rPr>
            </a:br>
            <a:r>
              <a:rPr lang="en-US" sz="2200" dirty="0">
                <a:latin typeface="Times New Roman"/>
                <a:cs typeface="Times New Roman"/>
              </a:rPr>
              <a:t/>
            </a:r>
            <a:br>
              <a:rPr lang="en-US" sz="2200" dirty="0">
                <a:latin typeface="Times New Roman"/>
                <a:cs typeface="Times New Roman"/>
              </a:rPr>
            </a:br>
            <a:r>
              <a:rPr lang="en-US" sz="2200" dirty="0" smtClean="0">
                <a:latin typeface="Times New Roman"/>
                <a:cs typeface="Times New Roman"/>
              </a:rPr>
              <a:t/>
            </a:r>
            <a:br>
              <a:rPr lang="en-US" sz="2200" dirty="0" smtClean="0">
                <a:latin typeface="Times New Roman"/>
                <a:cs typeface="Times New Roman"/>
              </a:rPr>
            </a:br>
            <a:r>
              <a:rPr lang="en-US" sz="2200" dirty="0" smtClean="0">
                <a:latin typeface="Times New Roman"/>
                <a:cs typeface="Times New Roman"/>
              </a:rPr>
              <a:t>2. </a:t>
            </a:r>
            <a:r>
              <a:rPr lang="en-US" sz="2200" spc="-5" dirty="0" err="1" smtClean="0">
                <a:latin typeface="Times New Roman"/>
                <a:cs typeface="Times New Roman"/>
              </a:rPr>
              <a:t>Shillingburg</a:t>
            </a:r>
            <a:r>
              <a:rPr lang="en-US" sz="2200" spc="-5" dirty="0" smtClean="0">
                <a:latin typeface="Times New Roman"/>
                <a:cs typeface="Times New Roman"/>
              </a:rPr>
              <a:t> </a:t>
            </a:r>
            <a:r>
              <a:rPr lang="en-US" sz="2200" dirty="0">
                <a:latin typeface="Times New Roman"/>
                <a:cs typeface="Times New Roman"/>
              </a:rPr>
              <a:t>H T </a:t>
            </a:r>
            <a:r>
              <a:rPr lang="en-US" sz="2200" spc="-5" dirty="0">
                <a:latin typeface="Times New Roman"/>
                <a:cs typeface="Times New Roman"/>
              </a:rPr>
              <a:t>et al </a:t>
            </a:r>
            <a:r>
              <a:rPr lang="en-US" sz="2200" dirty="0">
                <a:latin typeface="Times New Roman"/>
                <a:cs typeface="Times New Roman"/>
              </a:rPr>
              <a:t>: </a:t>
            </a:r>
            <a:r>
              <a:rPr lang="en-US" sz="2200" spc="-5" dirty="0">
                <a:latin typeface="Times New Roman"/>
                <a:cs typeface="Times New Roman"/>
              </a:rPr>
              <a:t>Fundamentals </a:t>
            </a:r>
            <a:r>
              <a:rPr lang="en-US" sz="2200" dirty="0">
                <a:latin typeface="Times New Roman"/>
                <a:cs typeface="Times New Roman"/>
              </a:rPr>
              <a:t>of </a:t>
            </a:r>
            <a:r>
              <a:rPr lang="en-US" sz="2200" spc="-5" dirty="0">
                <a:latin typeface="Times New Roman"/>
                <a:cs typeface="Times New Roman"/>
              </a:rPr>
              <a:t>fixed  </a:t>
            </a:r>
            <a:r>
              <a:rPr lang="en-US" sz="2200" spc="-5" dirty="0" err="1">
                <a:latin typeface="Times New Roman"/>
                <a:cs typeface="Times New Roman"/>
              </a:rPr>
              <a:t>prosthodontics,ed</a:t>
            </a:r>
            <a:r>
              <a:rPr lang="en-US" sz="2200" spc="-5" dirty="0">
                <a:latin typeface="Times New Roman"/>
                <a:cs typeface="Times New Roman"/>
              </a:rPr>
              <a:t> </a:t>
            </a:r>
            <a:r>
              <a:rPr lang="en-US" sz="2200" dirty="0">
                <a:latin typeface="Times New Roman"/>
                <a:cs typeface="Times New Roman"/>
              </a:rPr>
              <a:t>4, </a:t>
            </a:r>
            <a:r>
              <a:rPr lang="en-US" sz="2200" spc="-5" dirty="0">
                <a:latin typeface="Times New Roman"/>
                <a:cs typeface="Times New Roman"/>
              </a:rPr>
              <a:t>Chicago </a:t>
            </a:r>
            <a:r>
              <a:rPr lang="en-US" sz="2200" dirty="0">
                <a:latin typeface="Times New Roman"/>
                <a:cs typeface="Times New Roman"/>
              </a:rPr>
              <a:t>, </a:t>
            </a:r>
            <a:r>
              <a:rPr lang="en-US" sz="2200" spc="-5" dirty="0">
                <a:latin typeface="Times New Roman"/>
                <a:cs typeface="Times New Roman"/>
              </a:rPr>
              <a:t>Quintessence  </a:t>
            </a:r>
            <a:r>
              <a:rPr lang="en-US" sz="2200" spc="-5" dirty="0" smtClean="0">
                <a:latin typeface="Times New Roman"/>
                <a:cs typeface="Times New Roman"/>
              </a:rPr>
              <a:t> </a:t>
            </a:r>
            <a:br>
              <a:rPr lang="en-US" sz="2200" spc="-5" dirty="0" smtClean="0">
                <a:latin typeface="Times New Roman"/>
                <a:cs typeface="Times New Roman"/>
              </a:rPr>
            </a:br>
            <a:r>
              <a:rPr lang="en-US" sz="2200" spc="-5" dirty="0">
                <a:latin typeface="Times New Roman"/>
                <a:cs typeface="Times New Roman"/>
              </a:rPr>
              <a:t> </a:t>
            </a:r>
            <a:r>
              <a:rPr lang="en-US" sz="2200" spc="-5" dirty="0" smtClean="0">
                <a:latin typeface="Times New Roman"/>
                <a:cs typeface="Times New Roman"/>
              </a:rPr>
              <a:t>   Publishing</a:t>
            </a:r>
            <a:r>
              <a:rPr lang="en-US" sz="2200" spc="-5" dirty="0">
                <a:latin typeface="Times New Roman"/>
                <a:cs typeface="Times New Roman"/>
              </a:rPr>
              <a:t>, </a:t>
            </a:r>
            <a:r>
              <a:rPr lang="en-US" sz="2200" dirty="0" err="1">
                <a:latin typeface="Times New Roman"/>
                <a:cs typeface="Times New Roman"/>
              </a:rPr>
              <a:t>pg</a:t>
            </a:r>
            <a:r>
              <a:rPr lang="en-US" sz="2200" spc="10" dirty="0">
                <a:latin typeface="Times New Roman"/>
                <a:cs typeface="Times New Roman"/>
              </a:rPr>
              <a:t> </a:t>
            </a:r>
            <a:r>
              <a:rPr lang="en-US" sz="2200" dirty="0" smtClean="0">
                <a:latin typeface="Times New Roman"/>
                <a:cs typeface="Times New Roman"/>
              </a:rPr>
              <a:t>485</a:t>
            </a:r>
            <a:br>
              <a:rPr lang="en-US" sz="2200" dirty="0" smtClean="0">
                <a:latin typeface="Times New Roman"/>
                <a:cs typeface="Times New Roman"/>
              </a:rPr>
            </a:br>
            <a:r>
              <a:rPr lang="en-US" sz="2200" dirty="0" smtClean="0">
                <a:latin typeface="Times New Roman"/>
                <a:cs typeface="Times New Roman"/>
              </a:rPr>
              <a:t/>
            </a:r>
            <a:br>
              <a:rPr lang="en-US" sz="2200" dirty="0" smtClean="0">
                <a:latin typeface="Times New Roman"/>
                <a:cs typeface="Times New Roman"/>
              </a:rPr>
            </a:br>
            <a:r>
              <a:rPr lang="en-US" sz="2200" dirty="0" smtClean="0">
                <a:latin typeface="Times New Roman"/>
                <a:cs typeface="Times New Roman"/>
              </a:rPr>
              <a:t>3.  </a:t>
            </a:r>
            <a:r>
              <a:rPr lang="en-US" sz="2200" spc="-35" dirty="0" err="1" smtClean="0">
                <a:latin typeface="Times New Roman"/>
                <a:cs typeface="Times New Roman"/>
              </a:rPr>
              <a:t>Tylman</a:t>
            </a:r>
            <a:r>
              <a:rPr lang="en-US" sz="2200" spc="-35" dirty="0" smtClean="0">
                <a:latin typeface="Times New Roman"/>
                <a:cs typeface="Times New Roman"/>
              </a:rPr>
              <a:t> </a:t>
            </a:r>
            <a:r>
              <a:rPr lang="en-US" sz="2200" spc="-5" dirty="0" err="1">
                <a:latin typeface="Times New Roman"/>
                <a:cs typeface="Times New Roman"/>
              </a:rPr>
              <a:t>SMalone</a:t>
            </a:r>
            <a:r>
              <a:rPr lang="en-US" sz="2200" spc="-5" dirty="0">
                <a:latin typeface="Times New Roman"/>
                <a:cs typeface="Times New Roman"/>
              </a:rPr>
              <a:t> </a:t>
            </a:r>
            <a:r>
              <a:rPr lang="en-US" sz="2200" spc="-105" dirty="0">
                <a:latin typeface="Times New Roman"/>
                <a:cs typeface="Times New Roman"/>
              </a:rPr>
              <a:t>W. </a:t>
            </a:r>
            <a:r>
              <a:rPr lang="en-US" sz="2200" spc="-30" dirty="0" err="1">
                <a:latin typeface="Times New Roman"/>
                <a:cs typeface="Times New Roman"/>
              </a:rPr>
              <a:t>Tylman's</a:t>
            </a:r>
            <a:r>
              <a:rPr lang="en-US" sz="2200" spc="-30" dirty="0">
                <a:latin typeface="Times New Roman"/>
                <a:cs typeface="Times New Roman"/>
              </a:rPr>
              <a:t> </a:t>
            </a:r>
            <a:r>
              <a:rPr lang="en-US" sz="2200" spc="-5" dirty="0">
                <a:latin typeface="Times New Roman"/>
                <a:cs typeface="Times New Roman"/>
              </a:rPr>
              <a:t>Theory and practice </a:t>
            </a:r>
            <a:r>
              <a:rPr lang="en-US" sz="2200" dirty="0">
                <a:latin typeface="Times New Roman"/>
                <a:cs typeface="Times New Roman"/>
              </a:rPr>
              <a:t>of </a:t>
            </a:r>
            <a:r>
              <a:rPr lang="en-US" sz="2200" spc="-5" dirty="0">
                <a:latin typeface="Times New Roman"/>
                <a:cs typeface="Times New Roman"/>
              </a:rPr>
              <a:t>fixed  prosthodontics. </a:t>
            </a:r>
            <a:r>
              <a:rPr lang="en-US" sz="2200" dirty="0">
                <a:latin typeface="Times New Roman"/>
                <a:cs typeface="Times New Roman"/>
              </a:rPr>
              <a:t>8th</a:t>
            </a:r>
            <a:r>
              <a:rPr lang="en-US" sz="2200" spc="10" dirty="0">
                <a:latin typeface="Times New Roman"/>
                <a:cs typeface="Times New Roman"/>
              </a:rPr>
              <a:t> </a:t>
            </a:r>
            <a:r>
              <a:rPr lang="en-US" sz="2200" spc="-5" dirty="0">
                <a:latin typeface="Times New Roman"/>
                <a:cs typeface="Times New Roman"/>
              </a:rPr>
              <a:t>ed.</a:t>
            </a:r>
            <a:endParaRPr lang="en-US" sz="2200" dirty="0">
              <a:latin typeface="Times New Roman"/>
              <a:cs typeface="Times New Roman"/>
            </a:endParaRPr>
          </a:p>
        </p:txBody>
      </p:sp>
      <p:sp>
        <p:nvSpPr>
          <p:cNvPr id="3" name="Slide Number Placeholder 2"/>
          <p:cNvSpPr>
            <a:spLocks noGrp="1"/>
          </p:cNvSpPr>
          <p:nvPr>
            <p:ph type="sldNum" sz="quarter" idx="12"/>
          </p:nvPr>
        </p:nvSpPr>
        <p:spPr/>
        <p:txBody>
          <a:bodyPr/>
          <a:lstStyle/>
          <a:p>
            <a:fld id="{72795863-2509-495E-A4D3-2D1EB08AA326}" type="slidenum">
              <a:rPr lang="en-US" smtClean="0"/>
              <a:t>48</a:t>
            </a:fld>
            <a:endParaRPr lang="en-US"/>
          </a:p>
        </p:txBody>
      </p:sp>
    </p:spTree>
    <p:extLst>
      <p:ext uri="{BB962C8B-B14F-4D97-AF65-F5344CB8AC3E}">
        <p14:creationId xmlns:p14="http://schemas.microsoft.com/office/powerpoint/2010/main" val="1546120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t>49</a:t>
            </a:fld>
            <a:endParaRPr lang="en-US"/>
          </a:p>
        </p:txBody>
      </p:sp>
      <p:sp>
        <p:nvSpPr>
          <p:cNvPr id="4" name="TextBox 3"/>
          <p:cNvSpPr txBox="1"/>
          <p:nvPr/>
        </p:nvSpPr>
        <p:spPr>
          <a:xfrm>
            <a:off x="1204685" y="2902857"/>
            <a:ext cx="9231085" cy="1200329"/>
          </a:xfrm>
          <a:prstGeom prst="rect">
            <a:avLst/>
          </a:prstGeom>
          <a:noFill/>
        </p:spPr>
        <p:txBody>
          <a:bodyPr wrap="square" rtlCol="0">
            <a:spAutoFit/>
          </a:bodyPr>
          <a:lstStyle/>
          <a:p>
            <a:r>
              <a:rPr lang="en-US" sz="2400" dirty="0" smtClean="0"/>
              <a:t>Students should be given opportunity to ask question for clarifying for their understand/ confusions. Teachers must spend 5-10 minutes for this to improve the output.  </a:t>
            </a:r>
            <a:endParaRPr lang="en-US" sz="2400" dirty="0"/>
          </a:p>
        </p:txBody>
      </p:sp>
    </p:spTree>
    <p:extLst>
      <p:ext uri="{BB962C8B-B14F-4D97-AF65-F5344CB8AC3E}">
        <p14:creationId xmlns:p14="http://schemas.microsoft.com/office/powerpoint/2010/main" val="2287409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09800" y="2071688"/>
            <a:ext cx="7772400" cy="747712"/>
          </a:xfrm>
        </p:spPr>
        <p:txBody>
          <a:bodyPr>
            <a:normAutofit fontScale="90000"/>
          </a:bodyPr>
          <a:lstStyle/>
          <a:p>
            <a:r>
              <a:rPr lang="en-US" altLang="en-US" dirty="0">
                <a:solidFill>
                  <a:srgbClr val="92D050"/>
                </a:solidFill>
                <a:latin typeface="Bookman Old Style" panose="02050604050505020204" pitchFamily="18" charset="0"/>
              </a:rPr>
              <a:t>Prosthesis </a:t>
            </a:r>
          </a:p>
        </p:txBody>
      </p:sp>
      <p:sp>
        <p:nvSpPr>
          <p:cNvPr id="77827" name="Rectangle 3"/>
          <p:cNvSpPr>
            <a:spLocks noGrp="1" noChangeArrowheads="1"/>
          </p:cNvSpPr>
          <p:nvPr>
            <p:ph type="subTitle" idx="1"/>
          </p:nvPr>
        </p:nvSpPr>
        <p:spPr>
          <a:xfrm>
            <a:off x="1489587" y="3569110"/>
            <a:ext cx="9178413" cy="1688690"/>
          </a:xfrm>
        </p:spPr>
        <p:txBody>
          <a:bodyPr>
            <a:normAutofit/>
          </a:bodyPr>
          <a:lstStyle/>
          <a:p>
            <a:r>
              <a:rPr lang="en-US" altLang="en-US" sz="2800" dirty="0">
                <a:latin typeface="Bookman Old Style" panose="02050604050505020204" pitchFamily="18" charset="0"/>
              </a:rPr>
              <a:t>An Artificial replacement of an absent part of the human body</a:t>
            </a:r>
          </a:p>
        </p:txBody>
      </p:sp>
    </p:spTree>
    <p:extLst>
      <p:ext uri="{BB962C8B-B14F-4D97-AF65-F5344CB8AC3E}">
        <p14:creationId xmlns:p14="http://schemas.microsoft.com/office/powerpoint/2010/main" val="849863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5626" y="360646"/>
            <a:ext cx="9837174" cy="62423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908540" y="3893820"/>
            <a:ext cx="755650" cy="755650"/>
          </a:xfrm>
          <a:custGeom>
            <a:avLst/>
            <a:gdLst/>
            <a:ahLst/>
            <a:cxnLst/>
            <a:rect l="l" t="t" r="r" b="b"/>
            <a:pathLst>
              <a:path w="755650" h="755650">
                <a:moveTo>
                  <a:pt x="755650" y="0"/>
                </a:moveTo>
                <a:lnTo>
                  <a:pt x="0" y="755649"/>
                </a:lnTo>
              </a:path>
            </a:pathLst>
          </a:custGeom>
          <a:ln w="9344">
            <a:solidFill>
              <a:srgbClr val="FFFFFF"/>
            </a:solidFill>
          </a:ln>
        </p:spPr>
        <p:txBody>
          <a:bodyPr wrap="square" lIns="0" tIns="0" rIns="0" bIns="0" rtlCol="0"/>
          <a:lstStyle/>
          <a:p>
            <a:endParaRPr/>
          </a:p>
        </p:txBody>
      </p:sp>
      <p:sp>
        <p:nvSpPr>
          <p:cNvPr id="4" name="object 4"/>
          <p:cNvSpPr/>
          <p:nvPr/>
        </p:nvSpPr>
        <p:spPr>
          <a:xfrm>
            <a:off x="8194040" y="4081779"/>
            <a:ext cx="2470150" cy="2471420"/>
          </a:xfrm>
          <a:custGeom>
            <a:avLst/>
            <a:gdLst/>
            <a:ahLst/>
            <a:cxnLst/>
            <a:rect l="l" t="t" r="r" b="b"/>
            <a:pathLst>
              <a:path w="2470150" h="2471420">
                <a:moveTo>
                  <a:pt x="2470150" y="0"/>
                </a:moveTo>
                <a:lnTo>
                  <a:pt x="0" y="2471420"/>
                </a:lnTo>
              </a:path>
            </a:pathLst>
          </a:custGeom>
          <a:ln w="9344">
            <a:solidFill>
              <a:srgbClr val="FFFFFF"/>
            </a:solidFill>
          </a:ln>
        </p:spPr>
        <p:txBody>
          <a:bodyPr wrap="square" lIns="0" tIns="0" rIns="0" bIns="0" rtlCol="0"/>
          <a:lstStyle/>
          <a:p>
            <a:endParaRPr/>
          </a:p>
        </p:txBody>
      </p:sp>
      <p:sp>
        <p:nvSpPr>
          <p:cNvPr id="5" name="object 5"/>
          <p:cNvSpPr/>
          <p:nvPr/>
        </p:nvSpPr>
        <p:spPr>
          <a:xfrm>
            <a:off x="9093200" y="4160520"/>
            <a:ext cx="1570990" cy="1572260"/>
          </a:xfrm>
          <a:custGeom>
            <a:avLst/>
            <a:gdLst/>
            <a:ahLst/>
            <a:cxnLst/>
            <a:rect l="l" t="t" r="r" b="b"/>
            <a:pathLst>
              <a:path w="1570990" h="1572260">
                <a:moveTo>
                  <a:pt x="1570990" y="0"/>
                </a:moveTo>
                <a:lnTo>
                  <a:pt x="0" y="1572259"/>
                </a:lnTo>
              </a:path>
            </a:pathLst>
          </a:custGeom>
          <a:ln w="9344">
            <a:solidFill>
              <a:srgbClr val="FFFFFF"/>
            </a:solidFill>
          </a:ln>
        </p:spPr>
        <p:txBody>
          <a:bodyPr wrap="square" lIns="0" tIns="0" rIns="0" bIns="0" rtlCol="0"/>
          <a:lstStyle/>
          <a:p>
            <a:endParaRPr/>
          </a:p>
        </p:txBody>
      </p:sp>
      <p:sp>
        <p:nvSpPr>
          <p:cNvPr id="6" name="object 6"/>
          <p:cNvSpPr/>
          <p:nvPr/>
        </p:nvSpPr>
        <p:spPr>
          <a:xfrm>
            <a:off x="9218930" y="4038600"/>
            <a:ext cx="1441450" cy="1441450"/>
          </a:xfrm>
          <a:custGeom>
            <a:avLst/>
            <a:gdLst/>
            <a:ahLst/>
            <a:cxnLst/>
            <a:rect l="l" t="t" r="r" b="b"/>
            <a:pathLst>
              <a:path w="1441450" h="1441450">
                <a:moveTo>
                  <a:pt x="1441450" y="0"/>
                </a:moveTo>
                <a:lnTo>
                  <a:pt x="0" y="1441450"/>
                </a:lnTo>
              </a:path>
            </a:pathLst>
          </a:custGeom>
          <a:ln w="28393">
            <a:solidFill>
              <a:srgbClr val="FFFFFF"/>
            </a:solidFill>
          </a:ln>
        </p:spPr>
        <p:txBody>
          <a:bodyPr wrap="square" lIns="0" tIns="0" rIns="0" bIns="0" rtlCol="0"/>
          <a:lstStyle/>
          <a:p>
            <a:endParaRPr/>
          </a:p>
        </p:txBody>
      </p:sp>
      <p:sp>
        <p:nvSpPr>
          <p:cNvPr id="7" name="object 7"/>
          <p:cNvSpPr/>
          <p:nvPr/>
        </p:nvSpPr>
        <p:spPr>
          <a:xfrm>
            <a:off x="9612630" y="4495800"/>
            <a:ext cx="1047750" cy="1047750"/>
          </a:xfrm>
          <a:custGeom>
            <a:avLst/>
            <a:gdLst/>
            <a:ahLst/>
            <a:cxnLst/>
            <a:rect l="l" t="t" r="r" b="b"/>
            <a:pathLst>
              <a:path w="1047750" h="1047750">
                <a:moveTo>
                  <a:pt x="1047750" y="0"/>
                </a:moveTo>
                <a:lnTo>
                  <a:pt x="0" y="1047750"/>
                </a:lnTo>
              </a:path>
            </a:pathLst>
          </a:custGeom>
          <a:ln w="28393">
            <a:solidFill>
              <a:srgbClr val="FFFFFF"/>
            </a:solidFill>
          </a:ln>
        </p:spPr>
        <p:txBody>
          <a:bodyPr wrap="square" lIns="0" tIns="0" rIns="0" bIns="0" rtlCol="0"/>
          <a:lstStyle/>
          <a:p>
            <a:endParaRPr/>
          </a:p>
        </p:txBody>
      </p:sp>
      <p:sp>
        <p:nvSpPr>
          <p:cNvPr id="8" name="object 8"/>
          <p:cNvSpPr txBox="1">
            <a:spLocks noGrp="1"/>
          </p:cNvSpPr>
          <p:nvPr>
            <p:ph type="title"/>
          </p:nvPr>
        </p:nvSpPr>
        <p:spPr>
          <a:xfrm>
            <a:off x="2744470" y="3234689"/>
            <a:ext cx="7268845" cy="1488440"/>
          </a:xfrm>
          <a:prstGeom prst="rect">
            <a:avLst/>
          </a:prstGeom>
        </p:spPr>
        <p:txBody>
          <a:bodyPr vert="horz" wrap="square" lIns="0" tIns="12700" rIns="0" bIns="0" rtlCol="0" anchor="ctr">
            <a:spAutoFit/>
          </a:bodyPr>
          <a:lstStyle/>
          <a:p>
            <a:pPr marL="12700">
              <a:lnSpc>
                <a:spcPct val="100000"/>
              </a:lnSpc>
              <a:spcBef>
                <a:spcPts val="100"/>
              </a:spcBef>
            </a:pPr>
            <a:r>
              <a:rPr sz="9600" b="1" spc="-5" dirty="0">
                <a:solidFill>
                  <a:srgbClr val="000000"/>
                </a:solidFill>
                <a:latin typeface="Arial"/>
                <a:cs typeface="Arial"/>
              </a:rPr>
              <a:t>THANK</a:t>
            </a:r>
            <a:r>
              <a:rPr sz="9600" b="1" spc="-114" dirty="0">
                <a:solidFill>
                  <a:srgbClr val="000000"/>
                </a:solidFill>
                <a:latin typeface="Arial"/>
                <a:cs typeface="Arial"/>
              </a:rPr>
              <a:t> </a:t>
            </a:r>
            <a:r>
              <a:rPr sz="9600" b="1" spc="-5" dirty="0">
                <a:solidFill>
                  <a:srgbClr val="000000"/>
                </a:solidFill>
                <a:latin typeface="Arial"/>
                <a:cs typeface="Arial"/>
              </a:rPr>
              <a:t>YOU</a:t>
            </a:r>
            <a:endParaRPr sz="9600" dirty="0">
              <a:latin typeface="Arial"/>
              <a:cs typeface="Arial"/>
            </a:endParaRPr>
          </a:p>
        </p:txBody>
      </p:sp>
    </p:spTree>
    <p:extLst>
      <p:ext uri="{BB962C8B-B14F-4D97-AF65-F5344CB8AC3E}">
        <p14:creationId xmlns:p14="http://schemas.microsoft.com/office/powerpoint/2010/main" val="259928804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1548581" y="619431"/>
            <a:ext cx="8952271" cy="2330245"/>
          </a:xfrm>
        </p:spPr>
        <p:txBody>
          <a:bodyPr anchor="ctr">
            <a:normAutofit/>
          </a:bodyPr>
          <a:lstStyle/>
          <a:p>
            <a:r>
              <a:rPr lang="en-US" altLang="en-US" sz="4000" b="1" u="sng" dirty="0">
                <a:solidFill>
                  <a:srgbClr val="92D050"/>
                </a:solidFill>
                <a:latin typeface="Bookman Old Style" panose="02050604050505020204" pitchFamily="18" charset="0"/>
              </a:rPr>
              <a:t>Removable Prosthodontics</a:t>
            </a:r>
            <a:r>
              <a:rPr lang="en-US" altLang="en-US" sz="4000" dirty="0">
                <a:latin typeface="Bookman Old Style" panose="02050604050505020204" pitchFamily="18" charset="0"/>
              </a:rPr>
              <a:t/>
            </a:r>
            <a:br>
              <a:rPr lang="en-US" altLang="en-US" sz="4000" dirty="0">
                <a:latin typeface="Bookman Old Style" panose="02050604050505020204" pitchFamily="18" charset="0"/>
              </a:rPr>
            </a:br>
            <a:r>
              <a:rPr lang="en-US" altLang="en-US" sz="3200" dirty="0">
                <a:latin typeface="Bookman Old Style" panose="02050604050505020204" pitchFamily="18" charset="0"/>
              </a:rPr>
              <a:t>Complete </a:t>
            </a:r>
            <a:r>
              <a:rPr lang="en-US" altLang="en-US" sz="3200" dirty="0" smtClean="0">
                <a:latin typeface="Bookman Old Style" panose="02050604050505020204" pitchFamily="18" charset="0"/>
              </a:rPr>
              <a:t>Denture</a:t>
            </a:r>
            <a:r>
              <a:rPr lang="en-US" altLang="en-US" sz="3200" dirty="0">
                <a:latin typeface="Bookman Old Style" panose="02050604050505020204" pitchFamily="18" charset="0"/>
              </a:rPr>
              <a:t/>
            </a:r>
            <a:br>
              <a:rPr lang="en-US" altLang="en-US" sz="3200" dirty="0">
                <a:latin typeface="Bookman Old Style" panose="02050604050505020204" pitchFamily="18" charset="0"/>
              </a:rPr>
            </a:br>
            <a:r>
              <a:rPr lang="en-US" altLang="en-US" sz="3200" dirty="0">
                <a:latin typeface="Bookman Old Style" panose="02050604050505020204" pitchFamily="18" charset="0"/>
              </a:rPr>
              <a:t>Removable </a:t>
            </a:r>
            <a:r>
              <a:rPr lang="en-US" altLang="en-US" sz="3200" dirty="0" smtClean="0">
                <a:latin typeface="Bookman Old Style" panose="02050604050505020204" pitchFamily="18" charset="0"/>
              </a:rPr>
              <a:t>Partial Denture</a:t>
            </a:r>
            <a:endParaRPr lang="en-US" altLang="en-US" sz="4000" dirty="0">
              <a:latin typeface="Bookman Old Style" panose="02050604050505020204" pitchFamily="18" charset="0"/>
            </a:endParaRPr>
          </a:p>
        </p:txBody>
      </p:sp>
      <p:sp>
        <p:nvSpPr>
          <p:cNvPr id="79875" name="Rectangle 3"/>
          <p:cNvSpPr>
            <a:spLocks noGrp="1" noChangeArrowheads="1"/>
          </p:cNvSpPr>
          <p:nvPr>
            <p:ph type="subTitle" idx="1"/>
          </p:nvPr>
        </p:nvSpPr>
        <p:spPr>
          <a:xfrm>
            <a:off x="1047135" y="2979174"/>
            <a:ext cx="9684600" cy="2993923"/>
          </a:xfrm>
        </p:spPr>
        <p:txBody>
          <a:bodyPr>
            <a:normAutofit lnSpcReduction="10000"/>
          </a:bodyPr>
          <a:lstStyle/>
          <a:p>
            <a:r>
              <a:rPr lang="en-US" altLang="en-US" sz="4000" b="1" u="sng" dirty="0">
                <a:solidFill>
                  <a:srgbClr val="92D050"/>
                </a:solidFill>
                <a:latin typeface="Bookman Old Style" panose="02050604050505020204" pitchFamily="18" charset="0"/>
              </a:rPr>
              <a:t>Fixed Prosthodontics</a:t>
            </a:r>
          </a:p>
          <a:p>
            <a:r>
              <a:rPr lang="en-US" altLang="en-US" sz="3200" dirty="0">
                <a:latin typeface="Bookman Old Style" panose="02050604050505020204" pitchFamily="18" charset="0"/>
              </a:rPr>
              <a:t>Fixed partial denture</a:t>
            </a:r>
          </a:p>
          <a:p>
            <a:r>
              <a:rPr lang="en-US" altLang="en-US" sz="3200" dirty="0">
                <a:latin typeface="Bookman Old Style" panose="02050604050505020204" pitchFamily="18" charset="0"/>
              </a:rPr>
              <a:t>Implant </a:t>
            </a:r>
            <a:r>
              <a:rPr lang="en-US" altLang="en-US" sz="3200" dirty="0" smtClean="0">
                <a:latin typeface="Bookman Old Style" panose="02050604050505020204" pitchFamily="18" charset="0"/>
              </a:rPr>
              <a:t>denture</a:t>
            </a:r>
          </a:p>
          <a:p>
            <a:endParaRPr lang="en-US" altLang="en-US" sz="3200" dirty="0">
              <a:latin typeface="Bookman Old Style" panose="02050604050505020204" pitchFamily="18" charset="0"/>
            </a:endParaRPr>
          </a:p>
          <a:p>
            <a:r>
              <a:rPr lang="en-US" altLang="en-US" sz="4000" b="1" u="sng" dirty="0">
                <a:solidFill>
                  <a:srgbClr val="92D050"/>
                </a:solidFill>
                <a:latin typeface="Bookman Old Style" panose="02050604050505020204" pitchFamily="18" charset="0"/>
              </a:rPr>
              <a:t>Maxillofacial Prosthodontics</a:t>
            </a:r>
          </a:p>
        </p:txBody>
      </p:sp>
    </p:spTree>
    <p:extLst>
      <p:ext uri="{BB962C8B-B14F-4D97-AF65-F5344CB8AC3E}">
        <p14:creationId xmlns:p14="http://schemas.microsoft.com/office/powerpoint/2010/main" val="2226515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855406" y="875074"/>
            <a:ext cx="10722078" cy="4114800"/>
          </a:xfrm>
        </p:spPr>
        <p:txBody>
          <a:bodyPr>
            <a:normAutofit/>
          </a:bodyPr>
          <a:lstStyle/>
          <a:p>
            <a:pPr algn="just">
              <a:lnSpc>
                <a:spcPct val="125000"/>
              </a:lnSpc>
            </a:pPr>
            <a:r>
              <a:rPr lang="en-US" altLang="en-US" sz="3200" b="1" dirty="0">
                <a:solidFill>
                  <a:srgbClr val="92D050"/>
                </a:solidFill>
                <a:latin typeface="Book Antiqua" panose="02040602050305030304" pitchFamily="18" charset="0"/>
              </a:rPr>
              <a:t>Fixed Prosthodontics:</a:t>
            </a:r>
            <a:endParaRPr lang="en-US" altLang="en-US" sz="3200" dirty="0">
              <a:solidFill>
                <a:srgbClr val="92D050"/>
              </a:solidFill>
              <a:latin typeface="Book Antiqua" panose="02040602050305030304" pitchFamily="18" charset="0"/>
            </a:endParaRPr>
          </a:p>
          <a:p>
            <a:pPr algn="just">
              <a:lnSpc>
                <a:spcPct val="125000"/>
              </a:lnSpc>
              <a:buFontTx/>
              <a:buNone/>
            </a:pPr>
            <a:r>
              <a:rPr lang="en-US" altLang="en-US" sz="3200" b="1" dirty="0">
                <a:latin typeface="Book Antiqua" panose="02040602050305030304" pitchFamily="18" charset="0"/>
              </a:rPr>
              <a:t>	</a:t>
            </a:r>
            <a:r>
              <a:rPr lang="en-US" altLang="en-US" sz="3200" dirty="0">
                <a:latin typeface="Book Antiqua" panose="02040602050305030304" pitchFamily="18" charset="0"/>
              </a:rPr>
              <a:t>It is that branch of prosthodontics  concerned with the replacement &amp; or restoration  of teeth or both by artificial substitutes that are not readily removable from the </a:t>
            </a:r>
            <a:r>
              <a:rPr lang="en-US" altLang="en-US" sz="3200" dirty="0" smtClean="0">
                <a:latin typeface="Book Antiqua" panose="02040602050305030304" pitchFamily="18" charset="0"/>
              </a:rPr>
              <a:t>mouth</a:t>
            </a:r>
            <a:endParaRPr lang="en-US" altLang="en-US" sz="3200" dirty="0">
              <a:latin typeface="Book Antiqua" panose="02040602050305030304" pitchFamily="18" charset="0"/>
            </a:endParaRPr>
          </a:p>
        </p:txBody>
      </p:sp>
    </p:spTree>
    <p:extLst>
      <p:ext uri="{BB962C8B-B14F-4D97-AF65-F5344CB8AC3E}">
        <p14:creationId xmlns:p14="http://schemas.microsoft.com/office/powerpoint/2010/main" val="231437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855406" y="875074"/>
            <a:ext cx="10722078" cy="4114800"/>
          </a:xfrm>
        </p:spPr>
        <p:txBody>
          <a:bodyPr>
            <a:normAutofit/>
          </a:bodyPr>
          <a:lstStyle/>
          <a:p>
            <a:pPr algn="just">
              <a:lnSpc>
                <a:spcPct val="125000"/>
              </a:lnSpc>
            </a:pPr>
            <a:r>
              <a:rPr lang="en-US" altLang="en-US" sz="3200" b="1" dirty="0">
                <a:solidFill>
                  <a:srgbClr val="92D050"/>
                </a:solidFill>
                <a:latin typeface="Book Antiqua" panose="02040602050305030304" pitchFamily="18" charset="0"/>
              </a:rPr>
              <a:t>Fixed Prosthodontics:</a:t>
            </a:r>
            <a:endParaRPr lang="en-US" altLang="en-US" sz="3200" dirty="0">
              <a:solidFill>
                <a:srgbClr val="92D050"/>
              </a:solidFill>
              <a:latin typeface="Book Antiqua" panose="02040602050305030304" pitchFamily="18" charset="0"/>
            </a:endParaRPr>
          </a:p>
          <a:p>
            <a:pPr algn="just">
              <a:lnSpc>
                <a:spcPct val="120000"/>
              </a:lnSpc>
              <a:buFontTx/>
              <a:buNone/>
            </a:pPr>
            <a:r>
              <a:rPr lang="en-US" altLang="en-US" sz="3200" b="1" dirty="0">
                <a:latin typeface="Book Antiqua" panose="02040602050305030304" pitchFamily="18" charset="0"/>
              </a:rPr>
              <a:t>	</a:t>
            </a:r>
            <a:r>
              <a:rPr lang="en-US" altLang="en-US" sz="3200" dirty="0" smtClean="0">
                <a:latin typeface="Book Antiqua" panose="02040602050305030304" pitchFamily="18" charset="0"/>
              </a:rPr>
              <a:t> is </a:t>
            </a:r>
            <a:r>
              <a:rPr lang="en-US" altLang="en-US" sz="3200" dirty="0">
                <a:latin typeface="Book Antiqua" panose="02040602050305030304" pitchFamily="18" charset="0"/>
              </a:rPr>
              <a:t>a partial denture that is luted or otherwise securely retained to natural teeth, tooth roots and/or dental implant abutments that furnish the primary support for the prosthesis.</a:t>
            </a:r>
          </a:p>
          <a:p>
            <a:pPr algn="just">
              <a:lnSpc>
                <a:spcPct val="125000"/>
              </a:lnSpc>
              <a:buFontTx/>
              <a:buNone/>
            </a:pPr>
            <a:r>
              <a:rPr lang="en-US" altLang="en-US" sz="3200" dirty="0">
                <a:latin typeface="Book Antiqua" panose="02040602050305030304" pitchFamily="18" charset="0"/>
              </a:rPr>
              <a:t>			</a:t>
            </a:r>
            <a:r>
              <a:rPr lang="en-US" altLang="en-US" sz="3200" dirty="0" smtClean="0">
                <a:latin typeface="Book Antiqua" panose="02040602050305030304" pitchFamily="18" charset="0"/>
              </a:rPr>
              <a:t> </a:t>
            </a:r>
            <a:endParaRPr lang="en-US" altLang="en-US" sz="3200" dirty="0">
              <a:latin typeface="Book Antiqua" panose="02040602050305030304" pitchFamily="18" charset="0"/>
            </a:endParaRPr>
          </a:p>
        </p:txBody>
      </p:sp>
    </p:spTree>
    <p:extLst>
      <p:ext uri="{BB962C8B-B14F-4D97-AF65-F5344CB8AC3E}">
        <p14:creationId xmlns:p14="http://schemas.microsoft.com/office/powerpoint/2010/main" val="667641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795863-2509-495E-A4D3-2D1EB08AA326}" type="slidenum">
              <a:rPr lang="en-US" smtClean="0"/>
              <a:t>9</a:t>
            </a:fld>
            <a:endParaRPr lang="en-US"/>
          </a:p>
        </p:txBody>
      </p:sp>
      <p:sp>
        <p:nvSpPr>
          <p:cNvPr id="12" name="object 9"/>
          <p:cNvSpPr/>
          <p:nvPr/>
        </p:nvSpPr>
        <p:spPr>
          <a:xfrm>
            <a:off x="7875638" y="4334185"/>
            <a:ext cx="4187313" cy="2435327"/>
          </a:xfrm>
          <a:prstGeom prst="rect">
            <a:avLst/>
          </a:prstGeom>
          <a:blipFill>
            <a:blip r:embed="rId2" cstate="print"/>
            <a:srcRect/>
            <a:stretch>
              <a:fillRect l="-104726"/>
            </a:stretch>
          </a:blipFill>
        </p:spPr>
        <p:txBody>
          <a:bodyPr wrap="square" lIns="0" tIns="0" rIns="0" bIns="0" rtlCol="0"/>
          <a:lstStyle/>
          <a:p>
            <a:endParaRPr/>
          </a:p>
        </p:txBody>
      </p:sp>
      <p:sp>
        <p:nvSpPr>
          <p:cNvPr id="13" name="object 9"/>
          <p:cNvSpPr/>
          <p:nvPr/>
        </p:nvSpPr>
        <p:spPr>
          <a:xfrm>
            <a:off x="103239" y="226142"/>
            <a:ext cx="4439265" cy="2435327"/>
          </a:xfrm>
          <a:prstGeom prst="rect">
            <a:avLst/>
          </a:prstGeom>
          <a:blipFill>
            <a:blip r:embed="rId2" cstate="print"/>
            <a:srcRect/>
            <a:stretch>
              <a:fillRect r="-93106"/>
            </a:stretch>
          </a:blipFill>
        </p:spPr>
        <p:txBody>
          <a:bodyPr wrap="square" lIns="0" tIns="0" rIns="0" bIns="0" rtlCol="0"/>
          <a:lstStyle/>
          <a:p>
            <a:endParaRPr/>
          </a:p>
        </p:txBody>
      </p:sp>
      <p:pic>
        <p:nvPicPr>
          <p:cNvPr id="14" name="Picture 2" descr="C:\Users\sabharwaldk\Desktop\unnamed.jpg"/>
          <p:cNvPicPr>
            <a:picLocks noChangeAspect="1" noChangeArrowheads="1"/>
          </p:cNvPicPr>
          <p:nvPr/>
        </p:nvPicPr>
        <p:blipFill rotWithShape="1">
          <a:blip r:embed="rId3" cstate="print"/>
          <a:srcRect l="9224" t="12038" r="8518" b="13847"/>
          <a:stretch/>
        </p:blipFill>
        <p:spPr bwMode="auto">
          <a:xfrm>
            <a:off x="4763728" y="1740309"/>
            <a:ext cx="4011561" cy="23154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13394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1229</TotalTime>
  <Words>1551</Words>
  <Application>Microsoft Office PowerPoint</Application>
  <PresentationFormat>Widescreen</PresentationFormat>
  <Paragraphs>193</Paragraphs>
  <Slides>50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Arial</vt:lpstr>
      <vt:lpstr>Arial Unicode MS</vt:lpstr>
      <vt:lpstr>Book Antiqua</vt:lpstr>
      <vt:lpstr>Bookman Old Style</vt:lpstr>
      <vt:lpstr>Calibri</vt:lpstr>
      <vt:lpstr>Calibri Light</vt:lpstr>
      <vt:lpstr>Times New Roman</vt:lpstr>
      <vt:lpstr>Wingdings</vt:lpstr>
      <vt:lpstr>Office Theme</vt:lpstr>
      <vt:lpstr>Photo Editor Photo</vt:lpstr>
      <vt:lpstr>PowerPoint Presentation</vt:lpstr>
      <vt:lpstr>Specific learning Objectives </vt:lpstr>
      <vt:lpstr>Table of Contents </vt:lpstr>
      <vt:lpstr>PROSTHODONTICS</vt:lpstr>
      <vt:lpstr>Prosthesis </vt:lpstr>
      <vt:lpstr>Removable Prosthodontics Complete Denture Removable Partial Denture</vt:lpstr>
      <vt:lpstr>PowerPoint Presentation</vt:lpstr>
      <vt:lpstr>PowerPoint Presentation</vt:lpstr>
      <vt:lpstr>PowerPoint Presentation</vt:lpstr>
      <vt:lpstr>PowerPoint Presentation</vt:lpstr>
      <vt:lpstr>History </vt:lpstr>
      <vt:lpstr>PARTS OF A FIXED PARTIAL DENTURE</vt:lpstr>
      <vt:lpstr>PONTIC</vt:lpstr>
      <vt:lpstr>RETAINER</vt:lpstr>
      <vt:lpstr>PowerPoint Presentation</vt:lpstr>
      <vt:lpstr>CROWN </vt:lpstr>
      <vt:lpstr>PowerPoint Presentation</vt:lpstr>
      <vt:lpstr>PowerPoint Presentation</vt:lpstr>
      <vt:lpstr>CLASSIFICATION OF RETAINERS</vt:lpstr>
      <vt:lpstr>PowerPoint Presentation</vt:lpstr>
      <vt:lpstr>B. Depending on the material used</vt:lpstr>
      <vt:lpstr>PowerPoint Presentation</vt:lpstr>
      <vt:lpstr>Partial Veneer Crown</vt:lpstr>
      <vt:lpstr>Reverse three quarter crowns</vt:lpstr>
      <vt:lpstr>Seven Eighth Crowns</vt:lpstr>
      <vt:lpstr>One Half Crowns ( Mesial Half Crowns) </vt:lpstr>
      <vt:lpstr>Telescopic Crowns</vt:lpstr>
      <vt:lpstr>Intracoronal Retainer</vt:lpstr>
      <vt:lpstr>PowerPoint Presentation</vt:lpstr>
      <vt:lpstr>PowerPoint Presentation</vt:lpstr>
      <vt:lpstr>Radicular Retained Restored</vt:lpstr>
      <vt:lpstr>Connectors</vt:lpstr>
      <vt:lpstr>PowerPoint Presentation</vt:lpstr>
      <vt:lpstr>PowerPoint Presentation</vt:lpstr>
      <vt:lpstr>PowerPoint Presentation</vt:lpstr>
      <vt:lpstr>PowerPoint Presentation</vt:lpstr>
      <vt:lpstr>Classification of Fixed partial Dentures</vt:lpstr>
      <vt:lpstr>Simple Fixed Partial Dentures (Single Tooth)</vt:lpstr>
      <vt:lpstr>Complex Fixed Partial Denture (One Tooth)</vt:lpstr>
      <vt:lpstr>Simple Fixed Partial Denture (Two Teeth)</vt:lpstr>
      <vt:lpstr>Complex Fixed Partial Denture (Two Teeth)</vt:lpstr>
      <vt:lpstr>Complex Fixed Partial Denture (More than 2 teeth)</vt:lpstr>
      <vt:lpstr>Complex Fixed Partial Dentures (Pier Abutment)</vt:lpstr>
      <vt:lpstr>Other Terminologies</vt:lpstr>
      <vt:lpstr>PowerPoint Presentation</vt:lpstr>
      <vt:lpstr>PowerPoint Presentation</vt:lpstr>
      <vt:lpstr>TAKE HOME MESSEGE /  FOR THE TOPIC COVERED (SUMMARY)  </vt:lpstr>
      <vt:lpstr>REFERENCES   1. Rosenstiel S F et al : Contemporary Fixed Prosthodontics, 4th  edn Missouri, Mosby Inc,        pg 513   2. Shillingburg H T et al : Fundamentals of fixed  prosthodontics,ed 4, Chicago , Quintessence        Publishing, pg 485  3.  Tylman SMalone W. Tylman's Theory and practice of fixed  prosthodontics. 8th ed.</vt:lpstr>
      <vt:lpstr>Question &amp; Answer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49</cp:revision>
  <dcterms:created xsi:type="dcterms:W3CDTF">2022-05-23T05:15:21Z</dcterms:created>
  <dcterms:modified xsi:type="dcterms:W3CDTF">2023-01-08T16:36:41Z</dcterms:modified>
</cp:coreProperties>
</file>